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libri" panose="020F0502020204030204" pitchFamily="34" charset="0"/>
      <p:regular r:id="rId12"/>
      <p:bold r:id="rId13"/>
      <p:italic r:id="rId14"/>
      <p:boldItalic r:id="rId15"/>
    </p:embeddedFont>
    <p:embeddedFont>
      <p:font typeface="Lexend" pitchFamily="2" charset="0"/>
      <p:regular r:id="rId16"/>
      <p:bold r:id="rId17"/>
    </p:embeddedFont>
    <p:embeddedFont>
      <p:font typeface="Lexend Light" pitchFamily="2" charset="0"/>
      <p:regular r:id="rId18"/>
      <p:bold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1" d="100"/>
          <a:sy n="61" d="100"/>
        </p:scale>
        <p:origin x="96" y="93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6" name="Google Shape;9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3" name="Google Shape;10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1" name="Google Shape;11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0" name="Google Shape;13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 name="Google Shape;139;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a:t>Sources:</a:t>
            </a:r>
            <a:endParaRPr/>
          </a:p>
          <a:p>
            <a:pPr marL="0" lvl="0" indent="0" algn="l" rtl="0">
              <a:lnSpc>
                <a:spcPct val="100000"/>
              </a:lnSpc>
              <a:spcBef>
                <a:spcPts val="0"/>
              </a:spcBef>
              <a:spcAft>
                <a:spcPts val="0"/>
              </a:spcAft>
              <a:buSzPts val="1400"/>
              <a:buNone/>
            </a:pPr>
            <a:r>
              <a:rPr lang="en-US"/>
              <a:t>Harvard Business Review</a:t>
            </a:r>
            <a:endParaRPr/>
          </a:p>
          <a:p>
            <a:pPr marL="0" lvl="0" indent="0" algn="l" rtl="0">
              <a:lnSpc>
                <a:spcPct val="100000"/>
              </a:lnSpc>
              <a:spcBef>
                <a:spcPts val="0"/>
              </a:spcBef>
              <a:spcAft>
                <a:spcPts val="0"/>
              </a:spcAft>
              <a:buSzPts val="1400"/>
              <a:buNone/>
            </a:pPr>
            <a:r>
              <a:rPr lang="en-US"/>
              <a:t>https://hbr.org/2016/09/bad-data-costs-the-u-s-3-trillion-per-year</a:t>
            </a:r>
            <a:endParaRPr/>
          </a:p>
        </p:txBody>
      </p:sp>
      <p:sp>
        <p:nvSpPr>
          <p:cNvPr id="140" name="Google Shape;140;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1" name="Google Shape;151;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a:t>Sources:</a:t>
            </a:r>
            <a:endParaRPr/>
          </a:p>
          <a:p>
            <a:pPr marL="0" lvl="0" indent="0" algn="l" rtl="0">
              <a:lnSpc>
                <a:spcPct val="100000"/>
              </a:lnSpc>
              <a:spcBef>
                <a:spcPts val="0"/>
              </a:spcBef>
              <a:spcAft>
                <a:spcPts val="0"/>
              </a:spcAft>
              <a:buSzPts val="1400"/>
              <a:buNone/>
            </a:pPr>
            <a:r>
              <a:rPr lang="en-US" b="0"/>
              <a:t>https://www.businessresearchinsights.com/market-reports/mobile-forms-automation-software-market-102399</a:t>
            </a:r>
            <a:endParaRPr/>
          </a:p>
          <a:p>
            <a:pPr marL="0" lvl="0" indent="0" algn="l" rtl="0">
              <a:lnSpc>
                <a:spcPct val="100000"/>
              </a:lnSpc>
              <a:spcBef>
                <a:spcPts val="0"/>
              </a:spcBef>
              <a:spcAft>
                <a:spcPts val="0"/>
              </a:spcAft>
              <a:buSzPts val="1400"/>
              <a:buNone/>
            </a:pPr>
            <a:r>
              <a:rPr lang="en-US"/>
              <a:t>https://www.mckinsey.com/capabilities/operations/our-insights/your-questions-about-automation-answered</a:t>
            </a:r>
            <a:br>
              <a:rPr lang="en-US"/>
            </a:br>
            <a:r>
              <a:rPr lang="en-US"/>
              <a:t>https://www.futuremarketinsights.com/reports/form-automation-software-market</a:t>
            </a:r>
            <a:endParaRPr/>
          </a:p>
          <a:p>
            <a:pPr marL="0" lvl="0" indent="0" algn="l" rtl="0">
              <a:lnSpc>
                <a:spcPct val="100000"/>
              </a:lnSpc>
              <a:spcBef>
                <a:spcPts val="0"/>
              </a:spcBef>
              <a:spcAft>
                <a:spcPts val="0"/>
              </a:spcAft>
              <a:buSzPts val="1400"/>
              <a:buNone/>
            </a:pPr>
            <a:endParaRPr/>
          </a:p>
        </p:txBody>
      </p:sp>
      <p:sp>
        <p:nvSpPr>
          <p:cNvPr id="152" name="Google Shape;152;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a:t>Sources:</a:t>
            </a:r>
            <a:endParaRPr/>
          </a:p>
          <a:p>
            <a:pPr marL="0" lvl="0" indent="0" algn="l" rtl="0">
              <a:lnSpc>
                <a:spcPct val="100000"/>
              </a:lnSpc>
              <a:spcBef>
                <a:spcPts val="0"/>
              </a:spcBef>
              <a:spcAft>
                <a:spcPts val="0"/>
              </a:spcAft>
              <a:buSzPts val="1400"/>
              <a:buNone/>
            </a:pPr>
            <a:r>
              <a:rPr lang="en-US"/>
              <a:t>https://www.wizara.com/our-team</a:t>
            </a:r>
            <a:endParaRPr/>
          </a:p>
        </p:txBody>
      </p:sp>
      <p:sp>
        <p:nvSpPr>
          <p:cNvPr id="173" name="Google Shape;173;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5" name="Google Shape;195;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3"/>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3"/>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22" name="Google Shape;22;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8" name="Google Shape;28;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Lexend"/>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34" name="Google Shape;34;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0" name="Google Shape;40;p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1" name="Google Shape;41;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Lexend"/>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7" name="Google Shape;47;p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8" name="Google Shape;48;p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9" name="Google Shape;49;p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50" name="Google Shape;50;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Lexend"/>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61" name="Google Shape;61;p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2" name="Google Shape;62;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Lexend"/>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0"/>
          <p:cNvSpPr>
            <a:spLocks noGrp="1"/>
          </p:cNvSpPr>
          <p:nvPr>
            <p:ph type="pic" idx="2"/>
          </p:nvPr>
        </p:nvSpPr>
        <p:spPr>
          <a:xfrm>
            <a:off x="1792288" y="612775"/>
            <a:ext cx="5486400" cy="4114800"/>
          </a:xfrm>
          <a:prstGeom prst="rect">
            <a:avLst/>
          </a:prstGeom>
          <a:noFill/>
          <a:ln>
            <a:noFill/>
          </a:ln>
        </p:spPr>
      </p:sp>
      <p:sp>
        <p:nvSpPr>
          <p:cNvPr id="68" name="Google Shape;68;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9" name="Google Shape;69;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Lexend"/>
              <a:buNone/>
              <a:defRPr sz="4400" b="1" i="0" u="none" strike="noStrike" cap="none">
                <a:solidFill>
                  <a:schemeClr val="dk1"/>
                </a:solidFill>
                <a:latin typeface="Lexend"/>
                <a:ea typeface="Lexend"/>
                <a:cs typeface="Lexend"/>
                <a:sym typeface="Lexend"/>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1" i="0" u="none" strike="noStrike" cap="none">
                <a:solidFill>
                  <a:schemeClr val="dk1"/>
                </a:solidFill>
                <a:latin typeface="Lexend"/>
                <a:ea typeface="Lexend"/>
                <a:cs typeface="Lexend"/>
                <a:sym typeface="Lexend"/>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Lexend Light"/>
                <a:ea typeface="Lexend Light"/>
                <a:cs typeface="Lexend Light"/>
                <a:sym typeface="Lexend Light"/>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Lexend Light"/>
                <a:ea typeface="Lexend Light"/>
                <a:cs typeface="Lexend Light"/>
                <a:sym typeface="Lexend Light"/>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Lexend Light"/>
                <a:ea typeface="Lexend Light"/>
                <a:cs typeface="Lexend Light"/>
                <a:sym typeface="Lexend Light"/>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Lexend Light"/>
                <a:ea typeface="Lexend Light"/>
                <a:cs typeface="Lexend Light"/>
                <a:sym typeface="Lexend Light"/>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Lexend Light"/>
                <a:ea typeface="Lexend Light"/>
                <a:cs typeface="Lexend Light"/>
                <a:sym typeface="Lexend Light"/>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Lexend Light"/>
                <a:ea typeface="Lexend Light"/>
                <a:cs typeface="Lexend Light"/>
                <a:sym typeface="Lexend Light"/>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Lexend Light"/>
                <a:ea typeface="Lexend Light"/>
                <a:cs typeface="Lexend Light"/>
                <a:sym typeface="Lexend Light"/>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Lexend Light"/>
                <a:ea typeface="Lexend Light"/>
                <a:cs typeface="Lexend Light"/>
                <a:sym typeface="Lexend Light"/>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Lexend Light"/>
                <a:ea typeface="Lexend Light"/>
                <a:cs typeface="Lexend Light"/>
                <a:sym typeface="Lexend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exend Light"/>
                <a:ea typeface="Lexend Light"/>
                <a:cs typeface="Lexend Light"/>
                <a:sym typeface="Lexend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exend Light"/>
                <a:ea typeface="Lexend Light"/>
                <a:cs typeface="Lexend Light"/>
                <a:sym typeface="Lexend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exend Light"/>
                <a:ea typeface="Lexend Light"/>
                <a:cs typeface="Lexend Light"/>
                <a:sym typeface="Lexend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exend Light"/>
                <a:ea typeface="Lexend Light"/>
                <a:cs typeface="Lexend Light"/>
                <a:sym typeface="Lexend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exend Light"/>
                <a:ea typeface="Lexend Light"/>
                <a:cs typeface="Lexend Light"/>
                <a:sym typeface="Lexend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exend Light"/>
                <a:ea typeface="Lexend Light"/>
                <a:cs typeface="Lexend Light"/>
                <a:sym typeface="Lexend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exend Light"/>
                <a:ea typeface="Lexend Light"/>
                <a:cs typeface="Lexend Light"/>
                <a:sym typeface="Lexend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exend Light"/>
                <a:ea typeface="Lexend Light"/>
                <a:cs typeface="Lexend Light"/>
                <a:sym typeface="Lexend Light"/>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Lexend Light"/>
                <a:ea typeface="Lexend Light"/>
                <a:cs typeface="Lexend Light"/>
                <a:sym typeface="Lexend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exend Light"/>
                <a:ea typeface="Lexend Light"/>
                <a:cs typeface="Lexend Light"/>
                <a:sym typeface="Lexend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exend Light"/>
                <a:ea typeface="Lexend Light"/>
                <a:cs typeface="Lexend Light"/>
                <a:sym typeface="Lexend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exend Light"/>
                <a:ea typeface="Lexend Light"/>
                <a:cs typeface="Lexend Light"/>
                <a:sym typeface="Lexend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exend Light"/>
                <a:ea typeface="Lexend Light"/>
                <a:cs typeface="Lexend Light"/>
                <a:sym typeface="Lexend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exend Light"/>
                <a:ea typeface="Lexend Light"/>
                <a:cs typeface="Lexend Light"/>
                <a:sym typeface="Lexend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exend Light"/>
                <a:ea typeface="Lexend Light"/>
                <a:cs typeface="Lexend Light"/>
                <a:sym typeface="Lexend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exend Light"/>
                <a:ea typeface="Lexend Light"/>
                <a:cs typeface="Lexend Light"/>
                <a:sym typeface="Lexend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exend Light"/>
                <a:ea typeface="Lexend Light"/>
                <a:cs typeface="Lexend Light"/>
                <a:sym typeface="Lexend Light"/>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Lexend Light"/>
                <a:ea typeface="Lexend Light"/>
                <a:cs typeface="Lexend Light"/>
                <a:sym typeface="Lexend Light"/>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hbr.org/2016/09/bad-data-costs-the-u-s-3-trillion-per-year"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hyperlink" Target="https://www.wizara.com/vide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FEEE7"/>
        </a:solidFill>
        <a:effectLst/>
      </p:bgPr>
    </p:bg>
    <p:spTree>
      <p:nvGrpSpPr>
        <p:cNvPr id="1" name="Shape 87"/>
        <p:cNvGrpSpPr/>
        <p:nvPr/>
      </p:nvGrpSpPr>
      <p:grpSpPr>
        <a:xfrm>
          <a:off x="0" y="0"/>
          <a:ext cx="0" cy="0"/>
          <a:chOff x="0" y="0"/>
          <a:chExt cx="0" cy="0"/>
        </a:xfrm>
      </p:grpSpPr>
      <p:cxnSp>
        <p:nvCxnSpPr>
          <p:cNvPr id="88" name="Google Shape;88;p13"/>
          <p:cNvCxnSpPr/>
          <p:nvPr/>
        </p:nvCxnSpPr>
        <p:spPr>
          <a:xfrm rot="10800000" flipH="1">
            <a:off x="1028289" y="4462092"/>
            <a:ext cx="15659511" cy="22795"/>
          </a:xfrm>
          <a:prstGeom prst="straightConnector1">
            <a:avLst/>
          </a:prstGeom>
          <a:noFill/>
          <a:ln w="38100" cap="flat" cmpd="sng">
            <a:solidFill>
              <a:srgbClr val="2B2C30"/>
            </a:solidFill>
            <a:prstDash val="solid"/>
            <a:round/>
            <a:headEnd type="none" w="sm" len="sm"/>
            <a:tailEnd type="none" w="sm" len="sm"/>
          </a:ln>
        </p:spPr>
      </p:cxnSp>
      <p:sp>
        <p:nvSpPr>
          <p:cNvPr id="89" name="Google Shape;89;p13"/>
          <p:cNvSpPr txBox="1"/>
          <p:nvPr/>
        </p:nvSpPr>
        <p:spPr>
          <a:xfrm>
            <a:off x="1006882" y="4728792"/>
            <a:ext cx="16230600" cy="797782"/>
          </a:xfrm>
          <a:prstGeom prst="rect">
            <a:avLst/>
          </a:prstGeom>
          <a:noFill/>
          <a:ln>
            <a:noFill/>
          </a:ln>
        </p:spPr>
        <p:txBody>
          <a:bodyPr spcFirstLastPara="1" wrap="square" lIns="0" tIns="0" rIns="0" bIns="0" anchor="t" anchorCtr="0">
            <a:spAutoFit/>
          </a:bodyPr>
          <a:lstStyle/>
          <a:p>
            <a:pPr marL="0" marR="0" lvl="0" indent="0" algn="l" rtl="0">
              <a:lnSpc>
                <a:spcPct val="144444"/>
              </a:lnSpc>
              <a:spcBef>
                <a:spcPts val="0"/>
              </a:spcBef>
              <a:spcAft>
                <a:spcPts val="0"/>
              </a:spcAft>
              <a:buNone/>
            </a:pPr>
            <a:r>
              <a:rPr lang="en-US" sz="3600" b="1" i="0" u="none" strike="noStrike" cap="none">
                <a:solidFill>
                  <a:srgbClr val="2B2C30"/>
                </a:solidFill>
                <a:latin typeface="Lexend"/>
                <a:ea typeface="Lexend"/>
                <a:cs typeface="Lexend"/>
                <a:sym typeface="Lexend"/>
              </a:rPr>
              <a:t>Transforming Customer Interactions</a:t>
            </a:r>
            <a:endParaRPr sz="1400" b="0" i="0" u="none" strike="noStrike" cap="none">
              <a:solidFill>
                <a:srgbClr val="000000"/>
              </a:solidFill>
              <a:latin typeface="Arial"/>
              <a:ea typeface="Arial"/>
              <a:cs typeface="Arial"/>
              <a:sym typeface="Arial"/>
            </a:endParaRPr>
          </a:p>
        </p:txBody>
      </p:sp>
      <p:pic>
        <p:nvPicPr>
          <p:cNvPr id="90" name="Google Shape;90;p13"/>
          <p:cNvPicPr preferRelativeResize="0"/>
          <p:nvPr/>
        </p:nvPicPr>
        <p:blipFill rotWithShape="1">
          <a:blip r:embed="rId3">
            <a:alphaModFix/>
          </a:blip>
          <a:srcRect/>
          <a:stretch/>
        </p:blipFill>
        <p:spPr>
          <a:xfrm>
            <a:off x="1006882" y="2964364"/>
            <a:ext cx="7772400" cy="1276619"/>
          </a:xfrm>
          <a:prstGeom prst="rect">
            <a:avLst/>
          </a:prstGeom>
          <a:noFill/>
          <a:ln>
            <a:noFill/>
          </a:ln>
        </p:spPr>
      </p:pic>
      <p:pic>
        <p:nvPicPr>
          <p:cNvPr id="91" name="Google Shape;91;p13"/>
          <p:cNvPicPr preferRelativeResize="0"/>
          <p:nvPr/>
        </p:nvPicPr>
        <p:blipFill rotWithShape="1">
          <a:blip r:embed="rId4">
            <a:alphaModFix/>
          </a:blip>
          <a:srcRect/>
          <a:stretch/>
        </p:blipFill>
        <p:spPr>
          <a:xfrm rot="526855">
            <a:off x="11424696" y="1969137"/>
            <a:ext cx="3460722" cy="6989592"/>
          </a:xfrm>
          <a:prstGeom prst="rect">
            <a:avLst/>
          </a:prstGeom>
          <a:noFill/>
          <a:ln>
            <a:noFill/>
          </a:ln>
          <a:effectLst>
            <a:outerShdw blurRad="393700" dist="723900" sx="83000" sy="83000" kx="-1200000" algn="bl" rotWithShape="0">
              <a:srgbClr val="000000">
                <a:alpha val="35294"/>
              </a:srgbClr>
            </a:outerShdw>
          </a:effectLst>
        </p:spPr>
      </p:pic>
      <p:pic>
        <p:nvPicPr>
          <p:cNvPr id="92" name="Google Shape;92;p13"/>
          <p:cNvPicPr preferRelativeResize="0"/>
          <p:nvPr/>
        </p:nvPicPr>
        <p:blipFill rotWithShape="1">
          <a:blip r:embed="rId5">
            <a:alphaModFix/>
          </a:blip>
          <a:srcRect/>
          <a:stretch/>
        </p:blipFill>
        <p:spPr>
          <a:xfrm>
            <a:off x="0" y="9328208"/>
            <a:ext cx="18288000" cy="958792"/>
          </a:xfrm>
          <a:prstGeom prst="rect">
            <a:avLst/>
          </a:prstGeom>
          <a:noFill/>
          <a:ln>
            <a:noFill/>
          </a:ln>
        </p:spPr>
      </p:pic>
      <p:sp>
        <p:nvSpPr>
          <p:cNvPr id="93" name="Google Shape;93;p13"/>
          <p:cNvSpPr txBox="1"/>
          <p:nvPr/>
        </p:nvSpPr>
        <p:spPr>
          <a:xfrm>
            <a:off x="1905000" y="9589413"/>
            <a:ext cx="4267201" cy="43088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2"/>
                </a:solidFill>
                <a:latin typeface="Lexend Light"/>
                <a:ea typeface="Lexend Light"/>
                <a:cs typeface="Lexend Light"/>
                <a:sym typeface="Lexend Light"/>
              </a:rPr>
              <a:t>www.</a:t>
            </a:r>
            <a:r>
              <a:rPr lang="en-US" sz="2800" b="1" i="0" u="none" strike="noStrike" cap="none">
                <a:solidFill>
                  <a:schemeClr val="lt2"/>
                </a:solidFill>
                <a:latin typeface="Lexend"/>
                <a:ea typeface="Lexend"/>
                <a:cs typeface="Lexend"/>
                <a:sym typeface="Lexend"/>
              </a:rPr>
              <a:t>wizara</a:t>
            </a:r>
            <a:r>
              <a:rPr lang="en-US" sz="2800" b="0" i="0" u="none" strike="noStrike" cap="none">
                <a:solidFill>
                  <a:schemeClr val="lt2"/>
                </a:solidFill>
                <a:latin typeface="Lexend Light"/>
                <a:ea typeface="Lexend Light"/>
                <a:cs typeface="Lexend Light"/>
                <a:sym typeface="Lexend Light"/>
              </a:rPr>
              <a:t>.com</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FEEE7"/>
        </a:solidFill>
        <a:effectLst/>
      </p:bgPr>
    </p:bg>
    <p:spTree>
      <p:nvGrpSpPr>
        <p:cNvPr id="1" name="Shape 97"/>
        <p:cNvGrpSpPr/>
        <p:nvPr/>
      </p:nvGrpSpPr>
      <p:grpSpPr>
        <a:xfrm>
          <a:off x="0" y="0"/>
          <a:ext cx="0" cy="0"/>
          <a:chOff x="0" y="0"/>
          <a:chExt cx="0" cy="0"/>
        </a:xfrm>
      </p:grpSpPr>
      <p:sp>
        <p:nvSpPr>
          <p:cNvPr id="98" name="Google Shape;98;p14"/>
          <p:cNvSpPr/>
          <p:nvPr/>
        </p:nvSpPr>
        <p:spPr>
          <a:xfrm>
            <a:off x="9372600" y="5566848"/>
            <a:ext cx="7543800" cy="838200"/>
          </a:xfrm>
          <a:prstGeom prst="rect">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exend Light"/>
              <a:ea typeface="Lexend Light"/>
              <a:cs typeface="Lexend Light"/>
              <a:sym typeface="Lexend Light"/>
            </a:endParaRPr>
          </a:p>
        </p:txBody>
      </p:sp>
      <p:sp>
        <p:nvSpPr>
          <p:cNvPr id="99" name="Google Shape;99;p14"/>
          <p:cNvSpPr txBox="1"/>
          <p:nvPr/>
        </p:nvSpPr>
        <p:spPr>
          <a:xfrm>
            <a:off x="9677400" y="3146030"/>
            <a:ext cx="7543801" cy="399494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000000"/>
              </a:buClr>
              <a:buSzPts val="4400"/>
              <a:buFont typeface="Arial"/>
              <a:buNone/>
            </a:pPr>
            <a:r>
              <a:rPr lang="en-US" sz="4400" b="0" i="0" u="none" strike="noStrike" cap="none">
                <a:solidFill>
                  <a:srgbClr val="2B2C30"/>
                </a:solidFill>
                <a:latin typeface="Lexend"/>
                <a:ea typeface="Lexend"/>
                <a:cs typeface="Lexend"/>
                <a:sym typeface="Lexend"/>
              </a:rPr>
              <a:t>So, we built AI-powered document automation software so intuitive it </a:t>
            </a:r>
            <a:r>
              <a:rPr lang="en-US" sz="4400" b="1" i="0" u="none" strike="noStrike" cap="none">
                <a:solidFill>
                  <a:schemeClr val="lt2"/>
                </a:solidFill>
                <a:latin typeface="Lexend"/>
                <a:ea typeface="Lexend"/>
                <a:cs typeface="Lexend"/>
                <a:sym typeface="Lexend"/>
              </a:rPr>
              <a:t>revolutionizes workflow </a:t>
            </a:r>
            <a:r>
              <a:rPr lang="en-US" sz="4400" b="0" i="0" u="none" strike="noStrike" cap="none">
                <a:solidFill>
                  <a:srgbClr val="2B2C30"/>
                </a:solidFill>
                <a:latin typeface="Lexend"/>
                <a:ea typeface="Lexend"/>
                <a:cs typeface="Lexend"/>
                <a:sym typeface="Lexend"/>
              </a:rPr>
              <a:t>management in minutes.</a:t>
            </a:r>
            <a:endParaRPr sz="1400" b="0" i="0" u="none" strike="noStrike" cap="none">
              <a:solidFill>
                <a:srgbClr val="000000"/>
              </a:solidFill>
              <a:latin typeface="Arial"/>
              <a:ea typeface="Arial"/>
              <a:cs typeface="Arial"/>
              <a:sym typeface="Arial"/>
            </a:endParaRPr>
          </a:p>
        </p:txBody>
      </p:sp>
      <p:sp>
        <p:nvSpPr>
          <p:cNvPr id="100" name="Google Shape;100;p14"/>
          <p:cNvSpPr/>
          <p:nvPr/>
        </p:nvSpPr>
        <p:spPr>
          <a:xfrm>
            <a:off x="-3499" y="1"/>
            <a:ext cx="8690299" cy="10286999"/>
          </a:xfrm>
          <a:prstGeom prst="rect">
            <a:avLst/>
          </a:prstGeom>
          <a:solidFill>
            <a:schemeClr val="dk1"/>
          </a:solidFill>
          <a:ln w="25400" cap="flat" cmpd="sng">
            <a:solidFill>
              <a:schemeClr val="dk1"/>
            </a:solidFill>
            <a:prstDash val="solid"/>
            <a:round/>
            <a:headEnd type="none" w="sm" len="sm"/>
            <a:tailEnd type="none" w="sm" len="sm"/>
          </a:ln>
        </p:spPr>
        <p:txBody>
          <a:bodyPr spcFirstLastPara="1" wrap="square" lIns="914400" tIns="45700" rIns="914400" bIns="45700" anchor="ctr" anchorCtr="0">
            <a:noAutofit/>
          </a:bodyPr>
          <a:lstStyle/>
          <a:p>
            <a:pPr marL="0" marR="0" lvl="0" indent="0" algn="l" rtl="0">
              <a:lnSpc>
                <a:spcPct val="120000"/>
              </a:lnSpc>
              <a:spcBef>
                <a:spcPts val="0"/>
              </a:spcBef>
              <a:spcAft>
                <a:spcPts val="0"/>
              </a:spcAft>
              <a:buClr>
                <a:srgbClr val="000000"/>
              </a:buClr>
              <a:buSzPts val="4400"/>
              <a:buFont typeface="Arial"/>
              <a:buNone/>
            </a:pPr>
            <a:r>
              <a:rPr lang="en-US" sz="4400" b="0" i="0" u="none" strike="noStrike" cap="none">
                <a:solidFill>
                  <a:schemeClr val="lt2"/>
                </a:solidFill>
                <a:latin typeface="Lexend Light"/>
                <a:ea typeface="Lexend Light"/>
                <a:cs typeface="Lexend Light"/>
                <a:sym typeface="Lexend Light"/>
              </a:rPr>
              <a:t>Our clients wanted a </a:t>
            </a:r>
            <a:r>
              <a:rPr lang="en-US" sz="4400" b="1" i="0" u="none" strike="noStrike" cap="none">
                <a:solidFill>
                  <a:schemeClr val="lt2"/>
                </a:solidFill>
                <a:latin typeface="Lexend"/>
                <a:ea typeface="Lexend"/>
                <a:cs typeface="Lexend"/>
                <a:sym typeface="Lexend"/>
              </a:rPr>
              <a:t>fast, accurate &amp; secure </a:t>
            </a:r>
            <a:r>
              <a:rPr lang="en-US" sz="4400" b="0" i="0" u="none" strike="noStrike" cap="none">
                <a:solidFill>
                  <a:schemeClr val="lt2"/>
                </a:solidFill>
                <a:latin typeface="Lexend Light"/>
                <a:ea typeface="Lexend Light"/>
                <a:cs typeface="Lexend Light"/>
                <a:sym typeface="Lexend Light"/>
              </a:rPr>
              <a:t>way to easily manage manual operational workflows.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FEEE7"/>
        </a:solidFill>
        <a:effectLst/>
      </p:bgPr>
    </p:bg>
    <p:spTree>
      <p:nvGrpSpPr>
        <p:cNvPr id="1" name="Shape 104"/>
        <p:cNvGrpSpPr/>
        <p:nvPr/>
      </p:nvGrpSpPr>
      <p:grpSpPr>
        <a:xfrm>
          <a:off x="0" y="0"/>
          <a:ext cx="0" cy="0"/>
          <a:chOff x="0" y="0"/>
          <a:chExt cx="0" cy="0"/>
        </a:xfrm>
      </p:grpSpPr>
      <p:sp>
        <p:nvSpPr>
          <p:cNvPr id="105" name="Google Shape;105;p15"/>
          <p:cNvSpPr txBox="1"/>
          <p:nvPr/>
        </p:nvSpPr>
        <p:spPr>
          <a:xfrm>
            <a:off x="-3110077" y="12430709"/>
            <a:ext cx="9698100" cy="10537500"/>
          </a:xfrm>
          <a:prstGeom prst="rect">
            <a:avLst/>
          </a:prstGeom>
          <a:noFill/>
          <a:ln>
            <a:noFill/>
          </a:ln>
        </p:spPr>
        <p:txBody>
          <a:bodyPr spcFirstLastPara="1" wrap="square" lIns="50800" tIns="50800" rIns="50800" bIns="50800" anchor="ctr" anchorCtr="0">
            <a:noAutofit/>
          </a:bodyPr>
          <a:lstStyle/>
          <a:p>
            <a:pPr marL="0" marR="0" lvl="0" indent="0" algn="ctr" rtl="0">
              <a:lnSpc>
                <a:spcPct val="187500"/>
              </a:lnSpc>
              <a:spcBef>
                <a:spcPts val="0"/>
              </a:spcBef>
              <a:spcAft>
                <a:spcPts val="0"/>
              </a:spcAft>
              <a:buClr>
                <a:srgbClr val="000000"/>
              </a:buClr>
              <a:buSzPts val="1800"/>
              <a:buFont typeface="Arial"/>
              <a:buNone/>
            </a:pPr>
            <a:endParaRPr sz="1800" b="0" i="0" u="none" strike="noStrike" cap="none">
              <a:solidFill>
                <a:schemeClr val="dk1"/>
              </a:solidFill>
              <a:latin typeface="Lexend Light"/>
              <a:ea typeface="Lexend Light"/>
              <a:cs typeface="Lexend Light"/>
              <a:sym typeface="Lexend Light"/>
            </a:endParaRPr>
          </a:p>
        </p:txBody>
      </p:sp>
      <p:sp>
        <p:nvSpPr>
          <p:cNvPr id="106" name="Google Shape;106;p15"/>
          <p:cNvSpPr txBox="1"/>
          <p:nvPr/>
        </p:nvSpPr>
        <p:spPr>
          <a:xfrm>
            <a:off x="1143000" y="3985202"/>
            <a:ext cx="8479385" cy="73866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4800"/>
              <a:buFont typeface="Arial"/>
              <a:buNone/>
            </a:pPr>
            <a:r>
              <a:rPr lang="en-US" sz="4800" b="1" i="0" u="none" strike="noStrike" cap="none">
                <a:solidFill>
                  <a:schemeClr val="dk1"/>
                </a:solidFill>
                <a:latin typeface="Lexend"/>
                <a:ea typeface="Lexend"/>
                <a:cs typeface="Lexend"/>
                <a:sym typeface="Lexend"/>
              </a:rPr>
              <a:t>Welcome to</a:t>
            </a:r>
            <a:endParaRPr sz="1400" b="0" i="0" u="none" strike="noStrike" cap="none">
              <a:solidFill>
                <a:srgbClr val="000000"/>
              </a:solidFill>
              <a:latin typeface="Arial"/>
              <a:ea typeface="Arial"/>
              <a:cs typeface="Arial"/>
              <a:sym typeface="Arial"/>
            </a:endParaRPr>
          </a:p>
        </p:txBody>
      </p:sp>
      <p:sp>
        <p:nvSpPr>
          <p:cNvPr id="107" name="Google Shape;107;p15"/>
          <p:cNvSpPr/>
          <p:nvPr/>
        </p:nvSpPr>
        <p:spPr>
          <a:xfrm>
            <a:off x="10562700" y="0"/>
            <a:ext cx="7725300" cy="10286999"/>
          </a:xfrm>
          <a:prstGeom prst="rect">
            <a:avLst/>
          </a:prstGeom>
          <a:solidFill>
            <a:schemeClr val="dk1"/>
          </a:solidFill>
          <a:ln w="25400" cap="flat" cmpd="sng">
            <a:solidFill>
              <a:schemeClr val="dk1"/>
            </a:solidFill>
            <a:prstDash val="solid"/>
            <a:round/>
            <a:headEnd type="none" w="sm" len="sm"/>
            <a:tailEnd type="none" w="sm" len="sm"/>
          </a:ln>
        </p:spPr>
        <p:txBody>
          <a:bodyPr spcFirstLastPara="1" wrap="square" lIns="914400" tIns="45700" rIns="914400" bIns="45700" anchor="ctr" anchorCtr="0">
            <a:noAutofit/>
          </a:bodyPr>
          <a:lstStyle/>
          <a:p>
            <a:pPr marL="0" marR="0" lvl="0" indent="0" algn="l" rtl="0">
              <a:lnSpc>
                <a:spcPct val="159090"/>
              </a:lnSpc>
              <a:spcBef>
                <a:spcPts val="0"/>
              </a:spcBef>
              <a:spcAft>
                <a:spcPts val="0"/>
              </a:spcAft>
              <a:buClr>
                <a:srgbClr val="000000"/>
              </a:buClr>
              <a:buSzPts val="4400"/>
              <a:buFont typeface="Arial"/>
              <a:buNone/>
            </a:pPr>
            <a:r>
              <a:rPr lang="en-US" sz="4400" b="0" i="0" u="none" strike="noStrike" cap="none">
                <a:solidFill>
                  <a:schemeClr val="lt2"/>
                </a:solidFill>
                <a:latin typeface="Lexend Light"/>
                <a:ea typeface="Lexend Light"/>
                <a:cs typeface="Lexend Light"/>
                <a:sym typeface="Lexend Light"/>
              </a:rPr>
              <a:t>Wizara offers the only </a:t>
            </a:r>
            <a:r>
              <a:rPr lang="en-US" sz="4400" b="1" i="0" u="none" strike="noStrike" cap="none">
                <a:solidFill>
                  <a:schemeClr val="lt2"/>
                </a:solidFill>
                <a:latin typeface="Lexend"/>
                <a:ea typeface="Lexend"/>
                <a:cs typeface="Lexend"/>
                <a:sym typeface="Lexend"/>
              </a:rPr>
              <a:t>genuinely paperless </a:t>
            </a:r>
            <a:r>
              <a:rPr lang="en-US" sz="4400" b="0" i="0" u="none" strike="noStrike" cap="none">
                <a:solidFill>
                  <a:schemeClr val="lt2"/>
                </a:solidFill>
                <a:latin typeface="Lexend Light"/>
                <a:ea typeface="Lexend Light"/>
                <a:cs typeface="Lexend Light"/>
                <a:sym typeface="Lexend Light"/>
              </a:rPr>
              <a:t>document workflow, &amp; the highest degree of automation and </a:t>
            </a:r>
            <a:r>
              <a:rPr lang="en-US" sz="4400" b="1" i="0" u="none" strike="noStrike" cap="none">
                <a:solidFill>
                  <a:schemeClr val="lt2"/>
                </a:solidFill>
                <a:latin typeface="Lexend"/>
                <a:ea typeface="Lexend"/>
                <a:cs typeface="Lexend"/>
                <a:sym typeface="Lexend"/>
              </a:rPr>
              <a:t>error-free efficiency</a:t>
            </a:r>
            <a:r>
              <a:rPr lang="en-US" sz="4400" b="0" i="0" u="none" strike="noStrike" cap="none">
                <a:solidFill>
                  <a:schemeClr val="lt2"/>
                </a:solidFill>
                <a:latin typeface="Lexend Light"/>
                <a:ea typeface="Lexend Light"/>
                <a:cs typeface="Lexend Light"/>
                <a:sym typeface="Lexend Light"/>
              </a:rPr>
              <a:t>.</a:t>
            </a:r>
            <a:endParaRPr sz="1400" b="0" i="0" u="none" strike="noStrike" cap="none">
              <a:solidFill>
                <a:srgbClr val="000000"/>
              </a:solidFill>
              <a:latin typeface="Arial"/>
              <a:ea typeface="Arial"/>
              <a:cs typeface="Arial"/>
              <a:sym typeface="Arial"/>
            </a:endParaRPr>
          </a:p>
        </p:txBody>
      </p:sp>
      <p:pic>
        <p:nvPicPr>
          <p:cNvPr id="108" name="Google Shape;108;p15"/>
          <p:cNvPicPr preferRelativeResize="0"/>
          <p:nvPr/>
        </p:nvPicPr>
        <p:blipFill rotWithShape="1">
          <a:blip r:embed="rId3">
            <a:alphaModFix/>
          </a:blip>
          <a:srcRect/>
          <a:stretch/>
        </p:blipFill>
        <p:spPr>
          <a:xfrm>
            <a:off x="1040833" y="4939151"/>
            <a:ext cx="8581552" cy="141242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FEEE7"/>
        </a:solidFill>
        <a:effectLst/>
      </p:bgPr>
    </p:bg>
    <p:spTree>
      <p:nvGrpSpPr>
        <p:cNvPr id="1" name="Shape 112"/>
        <p:cNvGrpSpPr/>
        <p:nvPr/>
      </p:nvGrpSpPr>
      <p:grpSpPr>
        <a:xfrm>
          <a:off x="0" y="0"/>
          <a:ext cx="0" cy="0"/>
          <a:chOff x="0" y="0"/>
          <a:chExt cx="0" cy="0"/>
        </a:xfrm>
      </p:grpSpPr>
      <p:sp>
        <p:nvSpPr>
          <p:cNvPr id="113" name="Google Shape;113;p16"/>
          <p:cNvSpPr/>
          <p:nvPr/>
        </p:nvSpPr>
        <p:spPr>
          <a:xfrm>
            <a:off x="-3498" y="1"/>
            <a:ext cx="8194998" cy="10286999"/>
          </a:xfrm>
          <a:prstGeom prst="rect">
            <a:avLst/>
          </a:prstGeom>
          <a:solidFill>
            <a:schemeClr val="dk1"/>
          </a:solidFill>
          <a:ln w="25400" cap="flat" cmpd="sng">
            <a:solidFill>
              <a:schemeClr val="dk1"/>
            </a:solidFill>
            <a:prstDash val="solid"/>
            <a:round/>
            <a:headEnd type="none" w="sm" len="sm"/>
            <a:tailEnd type="none" w="sm" len="sm"/>
          </a:ln>
        </p:spPr>
        <p:txBody>
          <a:bodyPr spcFirstLastPara="1" wrap="square" lIns="914400" tIns="45700" rIns="914400" bIns="45700" anchor="ctr" anchorCtr="0">
            <a:noAutofit/>
          </a:bodyPr>
          <a:lstStyle/>
          <a:p>
            <a:pPr marL="0" marR="0" lvl="0" indent="0" algn="l" rtl="0">
              <a:lnSpc>
                <a:spcPct val="120000"/>
              </a:lnSpc>
              <a:spcBef>
                <a:spcPts val="0"/>
              </a:spcBef>
              <a:spcAft>
                <a:spcPts val="0"/>
              </a:spcAft>
              <a:buClr>
                <a:srgbClr val="000000"/>
              </a:buClr>
              <a:buSzPts val="4800"/>
              <a:buFont typeface="Arial"/>
              <a:buNone/>
            </a:pPr>
            <a:r>
              <a:rPr lang="en-US" sz="4800" b="1" i="0" u="none" strike="noStrike" cap="none">
                <a:solidFill>
                  <a:schemeClr val="lt2"/>
                </a:solidFill>
                <a:latin typeface="Lexend"/>
                <a:ea typeface="Lexend"/>
                <a:cs typeface="Lexend"/>
                <a:sym typeface="Lexend"/>
              </a:rPr>
              <a:t>Revolutionize work.</a:t>
            </a:r>
            <a:endParaRPr sz="1400" b="0" i="0" u="none" strike="noStrike" cap="none">
              <a:solidFill>
                <a:srgbClr val="000000"/>
              </a:solidFill>
              <a:latin typeface="Arial"/>
              <a:ea typeface="Arial"/>
              <a:cs typeface="Arial"/>
              <a:sym typeface="Arial"/>
            </a:endParaRPr>
          </a:p>
          <a:p>
            <a:pPr marL="0" marR="0" lvl="0" indent="0" algn="l" rtl="0">
              <a:lnSpc>
                <a:spcPct val="120000"/>
              </a:lnSpc>
              <a:spcBef>
                <a:spcPts val="0"/>
              </a:spcBef>
              <a:spcAft>
                <a:spcPts val="0"/>
              </a:spcAft>
              <a:buClr>
                <a:srgbClr val="000000"/>
              </a:buClr>
              <a:buSzPts val="3000"/>
              <a:buFont typeface="Arial"/>
              <a:buNone/>
            </a:pPr>
            <a:endParaRPr sz="3000" b="0" i="0" u="none" strike="noStrike" cap="none">
              <a:solidFill>
                <a:schemeClr val="lt2"/>
              </a:solidFill>
              <a:latin typeface="Lexend Light"/>
              <a:ea typeface="Lexend Light"/>
              <a:cs typeface="Lexend Light"/>
              <a:sym typeface="Lexend Light"/>
            </a:endParaRPr>
          </a:p>
          <a:p>
            <a:pPr marL="0" marR="0" lvl="0" indent="0" algn="l" rtl="0">
              <a:lnSpc>
                <a:spcPct val="120000"/>
              </a:lnSpc>
              <a:spcBef>
                <a:spcPts val="0"/>
              </a:spcBef>
              <a:spcAft>
                <a:spcPts val="0"/>
              </a:spcAft>
              <a:buClr>
                <a:srgbClr val="000000"/>
              </a:buClr>
              <a:buSzPts val="3000"/>
              <a:buFont typeface="Arial"/>
              <a:buNone/>
            </a:pPr>
            <a:r>
              <a:rPr lang="en-US" sz="3000" b="0" i="0" u="none" strike="noStrike" cap="none">
                <a:solidFill>
                  <a:schemeClr val="lt2"/>
                </a:solidFill>
                <a:latin typeface="Lexend Light"/>
                <a:ea typeface="Lexend Light"/>
                <a:cs typeface="Lexend Light"/>
                <a:sym typeface="Lexend Light"/>
              </a:rPr>
              <a:t>Wizara Form Builder is an intuitive solution for seamless document workflow automation–no technical expertise required.</a:t>
            </a:r>
            <a:endParaRPr sz="1400" b="0" i="0" u="none" strike="noStrike" cap="none">
              <a:solidFill>
                <a:srgbClr val="000000"/>
              </a:solidFill>
              <a:latin typeface="Arial"/>
              <a:ea typeface="Arial"/>
              <a:cs typeface="Arial"/>
              <a:sym typeface="Arial"/>
            </a:endParaRPr>
          </a:p>
          <a:p>
            <a:pPr marL="0" marR="0" lvl="0" indent="0" algn="l" rtl="0">
              <a:lnSpc>
                <a:spcPct val="120000"/>
              </a:lnSpc>
              <a:spcBef>
                <a:spcPts val="0"/>
              </a:spcBef>
              <a:spcAft>
                <a:spcPts val="0"/>
              </a:spcAft>
              <a:buClr>
                <a:srgbClr val="000000"/>
              </a:buClr>
              <a:buSzPts val="3000"/>
              <a:buFont typeface="Arial"/>
              <a:buNone/>
            </a:pPr>
            <a:endParaRPr sz="3000" b="0" i="0" u="none" strike="noStrike" cap="none">
              <a:solidFill>
                <a:schemeClr val="lt2"/>
              </a:solidFill>
              <a:latin typeface="Lexend Light"/>
              <a:ea typeface="Lexend Light"/>
              <a:cs typeface="Lexend Light"/>
              <a:sym typeface="Lexend Light"/>
            </a:endParaRPr>
          </a:p>
          <a:p>
            <a:pPr marL="0" marR="0" lvl="0" indent="0" algn="l" rtl="0">
              <a:lnSpc>
                <a:spcPct val="120000"/>
              </a:lnSpc>
              <a:spcBef>
                <a:spcPts val="0"/>
              </a:spcBef>
              <a:spcAft>
                <a:spcPts val="0"/>
              </a:spcAft>
              <a:buClr>
                <a:srgbClr val="000000"/>
              </a:buClr>
              <a:buSzPts val="3000"/>
              <a:buFont typeface="Arial"/>
              <a:buNone/>
            </a:pPr>
            <a:r>
              <a:rPr lang="en-US" sz="3000" b="0" i="0" u="none" strike="noStrike" cap="none">
                <a:solidFill>
                  <a:schemeClr val="lt2"/>
                </a:solidFill>
                <a:latin typeface="Lexend Light"/>
                <a:ea typeface="Lexend Light"/>
                <a:cs typeface="Lexend Light"/>
                <a:sym typeface="Lexend Light"/>
              </a:rPr>
              <a:t>Wizara’s AI-driven technology allows for efficient, cost-effective operations efficiency across business verticals. </a:t>
            </a:r>
            <a:endParaRPr sz="3000" b="1" i="0" u="none" strike="noStrike" cap="none">
              <a:solidFill>
                <a:schemeClr val="lt2"/>
              </a:solidFill>
              <a:latin typeface="Lexend Light"/>
              <a:ea typeface="Lexend Light"/>
              <a:cs typeface="Lexend Light"/>
              <a:sym typeface="Lexend Light"/>
            </a:endParaRPr>
          </a:p>
        </p:txBody>
      </p:sp>
      <p:cxnSp>
        <p:nvCxnSpPr>
          <p:cNvPr id="114" name="Google Shape;114;p16"/>
          <p:cNvCxnSpPr/>
          <p:nvPr/>
        </p:nvCxnSpPr>
        <p:spPr>
          <a:xfrm>
            <a:off x="8363787" y="-1548"/>
            <a:ext cx="38100" cy="10286965"/>
          </a:xfrm>
          <a:prstGeom prst="straightConnector1">
            <a:avLst/>
          </a:prstGeom>
          <a:noFill/>
          <a:ln w="38100" cap="flat" cmpd="sng">
            <a:solidFill>
              <a:srgbClr val="000000"/>
            </a:solidFill>
            <a:prstDash val="solid"/>
            <a:round/>
            <a:headEnd type="none" w="sm" len="sm"/>
            <a:tailEnd type="none" w="sm" len="sm"/>
          </a:ln>
        </p:spPr>
      </p:cxnSp>
      <p:sp>
        <p:nvSpPr>
          <p:cNvPr id="115" name="Google Shape;115;p16"/>
          <p:cNvSpPr/>
          <p:nvPr/>
        </p:nvSpPr>
        <p:spPr>
          <a:xfrm>
            <a:off x="9225800" y="3802573"/>
            <a:ext cx="781496" cy="784228"/>
          </a:xfrm>
          <a:custGeom>
            <a:avLst/>
            <a:gdLst/>
            <a:ahLst/>
            <a:cxnLst/>
            <a:rect l="l" t="t" r="r" b="b"/>
            <a:pathLst>
              <a:path w="1093001" h="1093001" extrusionOk="0">
                <a:moveTo>
                  <a:pt x="0" y="0"/>
                </a:moveTo>
                <a:lnTo>
                  <a:pt x="1093001" y="0"/>
                </a:lnTo>
                <a:lnTo>
                  <a:pt x="1093001" y="1093001"/>
                </a:lnTo>
                <a:lnTo>
                  <a:pt x="0" y="1093001"/>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Lexend Light"/>
              <a:ea typeface="Lexend Light"/>
              <a:cs typeface="Lexend Light"/>
              <a:sym typeface="Lexend Light"/>
            </a:endParaRPr>
          </a:p>
        </p:txBody>
      </p:sp>
      <p:sp>
        <p:nvSpPr>
          <p:cNvPr id="116" name="Google Shape;116;p16"/>
          <p:cNvSpPr/>
          <p:nvPr/>
        </p:nvSpPr>
        <p:spPr>
          <a:xfrm>
            <a:off x="9160217" y="800140"/>
            <a:ext cx="913380" cy="1017436"/>
          </a:xfrm>
          <a:custGeom>
            <a:avLst/>
            <a:gdLst/>
            <a:ahLst/>
            <a:cxnLst/>
            <a:rect l="l" t="t" r="r" b="b"/>
            <a:pathLst>
              <a:path w="1353155" h="1370284" extrusionOk="0">
                <a:moveTo>
                  <a:pt x="0" y="0"/>
                </a:moveTo>
                <a:lnTo>
                  <a:pt x="1353155" y="0"/>
                </a:lnTo>
                <a:lnTo>
                  <a:pt x="1353155" y="1370284"/>
                </a:lnTo>
                <a:lnTo>
                  <a:pt x="0" y="1370284"/>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Lexend Light"/>
              <a:ea typeface="Lexend Light"/>
              <a:cs typeface="Lexend Light"/>
              <a:sym typeface="Lexend Light"/>
            </a:endParaRPr>
          </a:p>
        </p:txBody>
      </p:sp>
      <p:sp>
        <p:nvSpPr>
          <p:cNvPr id="117" name="Google Shape;117;p16"/>
          <p:cNvSpPr/>
          <p:nvPr/>
        </p:nvSpPr>
        <p:spPr>
          <a:xfrm>
            <a:off x="9251934" y="5199655"/>
            <a:ext cx="729701" cy="782412"/>
          </a:xfrm>
          <a:custGeom>
            <a:avLst/>
            <a:gdLst/>
            <a:ahLst/>
            <a:cxnLst/>
            <a:rect l="l" t="t" r="r" b="b"/>
            <a:pathLst>
              <a:path w="1144629" h="1121737" extrusionOk="0">
                <a:moveTo>
                  <a:pt x="0" y="0"/>
                </a:moveTo>
                <a:lnTo>
                  <a:pt x="1144629" y="0"/>
                </a:lnTo>
                <a:lnTo>
                  <a:pt x="1144629" y="1121737"/>
                </a:lnTo>
                <a:lnTo>
                  <a:pt x="0" y="1121737"/>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Lexend Light"/>
              <a:ea typeface="Lexend Light"/>
              <a:cs typeface="Lexend Light"/>
              <a:sym typeface="Lexend Light"/>
            </a:endParaRPr>
          </a:p>
        </p:txBody>
      </p:sp>
      <p:sp>
        <p:nvSpPr>
          <p:cNvPr id="118" name="Google Shape;118;p16"/>
          <p:cNvSpPr/>
          <p:nvPr/>
        </p:nvSpPr>
        <p:spPr>
          <a:xfrm>
            <a:off x="9339098" y="2304997"/>
            <a:ext cx="554939" cy="832725"/>
          </a:xfrm>
          <a:custGeom>
            <a:avLst/>
            <a:gdLst/>
            <a:ahLst/>
            <a:cxnLst/>
            <a:rect l="l" t="t" r="r" b="b"/>
            <a:pathLst>
              <a:path w="853753" h="1156562" extrusionOk="0">
                <a:moveTo>
                  <a:pt x="0" y="0"/>
                </a:moveTo>
                <a:lnTo>
                  <a:pt x="853753" y="0"/>
                </a:lnTo>
                <a:lnTo>
                  <a:pt x="853753" y="1156562"/>
                </a:lnTo>
                <a:lnTo>
                  <a:pt x="0" y="115656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Lexend Light"/>
              <a:ea typeface="Lexend Light"/>
              <a:cs typeface="Lexend Light"/>
              <a:sym typeface="Lexend Light"/>
            </a:endParaRPr>
          </a:p>
        </p:txBody>
      </p:sp>
      <p:sp>
        <p:nvSpPr>
          <p:cNvPr id="119" name="Google Shape;119;p16"/>
          <p:cNvSpPr/>
          <p:nvPr/>
        </p:nvSpPr>
        <p:spPr>
          <a:xfrm>
            <a:off x="9138637" y="7967936"/>
            <a:ext cx="957059" cy="985951"/>
          </a:xfrm>
          <a:custGeom>
            <a:avLst/>
            <a:gdLst/>
            <a:ahLst/>
            <a:cxnLst/>
            <a:rect l="l" t="t" r="r" b="b"/>
            <a:pathLst>
              <a:path w="1223078" h="1248039" extrusionOk="0">
                <a:moveTo>
                  <a:pt x="0" y="0"/>
                </a:moveTo>
                <a:lnTo>
                  <a:pt x="1223078" y="0"/>
                </a:lnTo>
                <a:lnTo>
                  <a:pt x="1223078" y="1248038"/>
                </a:lnTo>
                <a:lnTo>
                  <a:pt x="0" y="1248038"/>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Lexend Light"/>
              <a:ea typeface="Lexend Light"/>
              <a:cs typeface="Lexend Light"/>
              <a:sym typeface="Lexend Light"/>
            </a:endParaRPr>
          </a:p>
        </p:txBody>
      </p:sp>
      <p:sp>
        <p:nvSpPr>
          <p:cNvPr id="120" name="Google Shape;120;p16"/>
          <p:cNvSpPr/>
          <p:nvPr/>
        </p:nvSpPr>
        <p:spPr>
          <a:xfrm>
            <a:off x="9322684" y="6554305"/>
            <a:ext cx="589669" cy="853833"/>
          </a:xfrm>
          <a:custGeom>
            <a:avLst/>
            <a:gdLst/>
            <a:ahLst/>
            <a:cxnLst/>
            <a:rect l="l" t="t" r="r" b="b"/>
            <a:pathLst>
              <a:path w="873583" h="1215420" extrusionOk="0">
                <a:moveTo>
                  <a:pt x="0" y="0"/>
                </a:moveTo>
                <a:lnTo>
                  <a:pt x="873583" y="0"/>
                </a:lnTo>
                <a:lnTo>
                  <a:pt x="873583" y="1215420"/>
                </a:lnTo>
                <a:lnTo>
                  <a:pt x="0" y="1215420"/>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Lexend Light"/>
              <a:ea typeface="Lexend Light"/>
              <a:cs typeface="Lexend Light"/>
              <a:sym typeface="Lexend Light"/>
            </a:endParaRPr>
          </a:p>
        </p:txBody>
      </p:sp>
      <p:grpSp>
        <p:nvGrpSpPr>
          <p:cNvPr id="121" name="Google Shape;121;p16"/>
          <p:cNvGrpSpPr/>
          <p:nvPr/>
        </p:nvGrpSpPr>
        <p:grpSpPr>
          <a:xfrm>
            <a:off x="10543865" y="1132049"/>
            <a:ext cx="7363135" cy="7564184"/>
            <a:chOff x="10543865" y="1132049"/>
            <a:chExt cx="7956885" cy="8557048"/>
          </a:xfrm>
        </p:grpSpPr>
        <p:sp>
          <p:nvSpPr>
            <p:cNvPr id="122" name="Google Shape;122;p16"/>
            <p:cNvSpPr txBox="1"/>
            <p:nvPr/>
          </p:nvSpPr>
          <p:spPr>
            <a:xfrm>
              <a:off x="10543865" y="4339027"/>
              <a:ext cx="7956885" cy="534159"/>
            </a:xfrm>
            <a:prstGeom prst="rect">
              <a:avLst/>
            </a:prstGeom>
            <a:noFill/>
            <a:ln>
              <a:noFill/>
            </a:ln>
          </p:spPr>
          <p:txBody>
            <a:bodyPr spcFirstLastPara="1" wrap="square" lIns="0" tIns="0" rIns="0" bIns="0" anchor="t" anchorCtr="0">
              <a:spAutoFit/>
            </a:bodyPr>
            <a:lstStyle/>
            <a:p>
              <a:pPr marL="0" marR="0" lvl="0" indent="0" algn="l" rtl="0">
                <a:lnSpc>
                  <a:spcPct val="139971"/>
                </a:lnSpc>
                <a:spcBef>
                  <a:spcPts val="0"/>
                </a:spcBef>
                <a:spcAft>
                  <a:spcPts val="0"/>
                </a:spcAft>
                <a:buClr>
                  <a:srgbClr val="000000"/>
                </a:buClr>
                <a:buSzPts val="2800"/>
                <a:buFont typeface="Arial"/>
                <a:buNone/>
              </a:pPr>
              <a:r>
                <a:rPr lang="en-US" sz="2800" b="0" i="0" u="none" strike="noStrike" cap="none">
                  <a:solidFill>
                    <a:srgbClr val="000000"/>
                  </a:solidFill>
                  <a:latin typeface="Lexend"/>
                  <a:ea typeface="Lexend"/>
                  <a:cs typeface="Lexend"/>
                  <a:sym typeface="Lexend"/>
                </a:rPr>
                <a:t>Mobile-Ready</a:t>
              </a:r>
              <a:r>
                <a:rPr lang="en-US" sz="2842" b="0" i="0" u="none" strike="noStrike" cap="none">
                  <a:solidFill>
                    <a:srgbClr val="000000"/>
                  </a:solidFill>
                  <a:latin typeface="Lexend"/>
                  <a:ea typeface="Lexend"/>
                  <a:cs typeface="Lexend"/>
                  <a:sym typeface="Lexend"/>
                </a:rPr>
                <a:t> and Responsive</a:t>
              </a:r>
              <a:endParaRPr sz="1400" b="0" i="0" u="none" strike="noStrike" cap="none">
                <a:solidFill>
                  <a:srgbClr val="000000"/>
                </a:solidFill>
                <a:latin typeface="Arial"/>
                <a:ea typeface="Arial"/>
                <a:cs typeface="Arial"/>
                <a:sym typeface="Arial"/>
              </a:endParaRPr>
            </a:p>
          </p:txBody>
        </p:sp>
        <p:sp>
          <p:nvSpPr>
            <p:cNvPr id="123" name="Google Shape;123;p16"/>
            <p:cNvSpPr txBox="1"/>
            <p:nvPr/>
          </p:nvSpPr>
          <p:spPr>
            <a:xfrm>
              <a:off x="10543865" y="1132049"/>
              <a:ext cx="7915713" cy="534159"/>
            </a:xfrm>
            <a:prstGeom prst="rect">
              <a:avLst/>
            </a:prstGeom>
            <a:noFill/>
            <a:ln>
              <a:noFill/>
            </a:ln>
          </p:spPr>
          <p:txBody>
            <a:bodyPr spcFirstLastPara="1" wrap="square" lIns="0" tIns="0" rIns="0" bIns="0" anchor="t" anchorCtr="0">
              <a:spAutoFit/>
            </a:bodyPr>
            <a:lstStyle/>
            <a:p>
              <a:pPr marL="0" marR="0" lvl="0" indent="0" algn="l" rtl="0">
                <a:lnSpc>
                  <a:spcPct val="139971"/>
                </a:lnSpc>
                <a:spcBef>
                  <a:spcPts val="0"/>
                </a:spcBef>
                <a:spcAft>
                  <a:spcPts val="0"/>
                </a:spcAft>
                <a:buClr>
                  <a:srgbClr val="000000"/>
                </a:buClr>
                <a:buSzPts val="2842"/>
                <a:buFont typeface="Arial"/>
                <a:buNone/>
              </a:pPr>
              <a:r>
                <a:rPr lang="en-US" sz="2842" b="0" i="0" u="none" strike="noStrike" cap="none">
                  <a:solidFill>
                    <a:srgbClr val="000000"/>
                  </a:solidFill>
                  <a:latin typeface="Lexend"/>
                  <a:ea typeface="Lexend"/>
                  <a:cs typeface="Lexend"/>
                  <a:sym typeface="Lexend"/>
                </a:rPr>
                <a:t>Powerful AI-Assisted </a:t>
              </a:r>
              <a:r>
                <a:rPr lang="en-US" sz="2800" b="0" i="0" u="none" strike="noStrike" cap="none">
                  <a:solidFill>
                    <a:srgbClr val="000000"/>
                  </a:solidFill>
                  <a:latin typeface="Lexend"/>
                  <a:ea typeface="Lexend"/>
                  <a:cs typeface="Lexend"/>
                  <a:sym typeface="Lexend"/>
                </a:rPr>
                <a:t>Technology</a:t>
              </a:r>
              <a:endParaRPr sz="1400" b="0" i="0" u="none" strike="noStrike" cap="none">
                <a:solidFill>
                  <a:srgbClr val="000000"/>
                </a:solidFill>
                <a:latin typeface="Arial"/>
                <a:ea typeface="Arial"/>
                <a:cs typeface="Arial"/>
                <a:sym typeface="Arial"/>
              </a:endParaRPr>
            </a:p>
          </p:txBody>
        </p:sp>
        <p:sp>
          <p:nvSpPr>
            <p:cNvPr id="124" name="Google Shape;124;p16"/>
            <p:cNvSpPr txBox="1"/>
            <p:nvPr/>
          </p:nvSpPr>
          <p:spPr>
            <a:xfrm>
              <a:off x="10543865" y="2734268"/>
              <a:ext cx="7915713" cy="534159"/>
            </a:xfrm>
            <a:prstGeom prst="rect">
              <a:avLst/>
            </a:prstGeom>
            <a:noFill/>
            <a:ln>
              <a:noFill/>
            </a:ln>
          </p:spPr>
          <p:txBody>
            <a:bodyPr spcFirstLastPara="1" wrap="square" lIns="0" tIns="0" rIns="0" bIns="0" anchor="t" anchorCtr="0">
              <a:spAutoFit/>
            </a:bodyPr>
            <a:lstStyle/>
            <a:p>
              <a:pPr marL="0" marR="0" lvl="0" indent="0" algn="l" rtl="0">
                <a:lnSpc>
                  <a:spcPct val="139971"/>
                </a:lnSpc>
                <a:spcBef>
                  <a:spcPts val="0"/>
                </a:spcBef>
                <a:spcAft>
                  <a:spcPts val="0"/>
                </a:spcAft>
                <a:buClr>
                  <a:srgbClr val="000000"/>
                </a:buClr>
                <a:buSzPts val="2800"/>
                <a:buFont typeface="Arial"/>
                <a:buNone/>
              </a:pPr>
              <a:r>
                <a:rPr lang="en-US" sz="2800" b="0" i="0" u="none" strike="noStrike" cap="none">
                  <a:solidFill>
                    <a:srgbClr val="000000"/>
                  </a:solidFill>
                  <a:latin typeface="Lexend"/>
                  <a:ea typeface="Lexend"/>
                  <a:cs typeface="Lexend"/>
                  <a:sym typeface="Lexend"/>
                </a:rPr>
                <a:t>Robust</a:t>
              </a:r>
              <a:r>
                <a:rPr lang="en-US" sz="2842" b="0" i="0" u="none" strike="noStrike" cap="none">
                  <a:solidFill>
                    <a:srgbClr val="000000"/>
                  </a:solidFill>
                  <a:latin typeface="Lexend"/>
                  <a:ea typeface="Lexend"/>
                  <a:cs typeface="Lexend"/>
                  <a:sym typeface="Lexend"/>
                </a:rPr>
                <a:t> Data Security + Encryption</a:t>
              </a:r>
              <a:endParaRPr sz="1400" b="0" i="0" u="none" strike="noStrike" cap="none">
                <a:solidFill>
                  <a:srgbClr val="000000"/>
                </a:solidFill>
                <a:latin typeface="Arial"/>
                <a:ea typeface="Arial"/>
                <a:cs typeface="Arial"/>
                <a:sym typeface="Arial"/>
              </a:endParaRPr>
            </a:p>
          </p:txBody>
        </p:sp>
        <p:sp>
          <p:nvSpPr>
            <p:cNvPr id="125" name="Google Shape;125;p16"/>
            <p:cNvSpPr txBox="1"/>
            <p:nvPr/>
          </p:nvSpPr>
          <p:spPr>
            <a:xfrm>
              <a:off x="10543865" y="5943785"/>
              <a:ext cx="7915713" cy="534159"/>
            </a:xfrm>
            <a:prstGeom prst="rect">
              <a:avLst/>
            </a:prstGeom>
            <a:noFill/>
            <a:ln>
              <a:noFill/>
            </a:ln>
          </p:spPr>
          <p:txBody>
            <a:bodyPr spcFirstLastPara="1" wrap="square" lIns="0" tIns="0" rIns="0" bIns="0" anchor="t" anchorCtr="0">
              <a:spAutoFit/>
            </a:bodyPr>
            <a:lstStyle/>
            <a:p>
              <a:pPr marL="0" marR="0" lvl="0" indent="0" algn="l" rtl="0">
                <a:lnSpc>
                  <a:spcPct val="139971"/>
                </a:lnSpc>
                <a:spcBef>
                  <a:spcPts val="0"/>
                </a:spcBef>
                <a:spcAft>
                  <a:spcPts val="0"/>
                </a:spcAft>
                <a:buClr>
                  <a:srgbClr val="000000"/>
                </a:buClr>
                <a:buSzPts val="2800"/>
                <a:buFont typeface="Arial"/>
                <a:buNone/>
              </a:pPr>
              <a:r>
                <a:rPr lang="en-US" sz="2800" b="0" i="0" u="none" strike="noStrike" cap="none">
                  <a:solidFill>
                    <a:srgbClr val="000000"/>
                  </a:solidFill>
                  <a:latin typeface="Lexend"/>
                  <a:ea typeface="Lexend"/>
                  <a:cs typeface="Lexend"/>
                  <a:sym typeface="Lexend"/>
                </a:rPr>
                <a:t>Seamless</a:t>
              </a:r>
              <a:r>
                <a:rPr lang="en-US" sz="2842" b="0" i="0" u="none" strike="noStrike" cap="none">
                  <a:solidFill>
                    <a:srgbClr val="000000"/>
                  </a:solidFill>
                  <a:latin typeface="Lexend"/>
                  <a:ea typeface="Lexend"/>
                  <a:cs typeface="Lexend"/>
                  <a:sym typeface="Lexend"/>
                </a:rPr>
                <a:t> Backend Integration</a:t>
              </a:r>
              <a:endParaRPr sz="1400" b="0" i="0" u="none" strike="noStrike" cap="none">
                <a:solidFill>
                  <a:srgbClr val="000000"/>
                </a:solidFill>
                <a:latin typeface="Arial"/>
                <a:ea typeface="Arial"/>
                <a:cs typeface="Arial"/>
                <a:sym typeface="Arial"/>
              </a:endParaRPr>
            </a:p>
          </p:txBody>
        </p:sp>
        <p:sp>
          <p:nvSpPr>
            <p:cNvPr id="126" name="Google Shape;126;p16"/>
            <p:cNvSpPr txBox="1"/>
            <p:nvPr/>
          </p:nvSpPr>
          <p:spPr>
            <a:xfrm>
              <a:off x="10543865" y="9155011"/>
              <a:ext cx="7915713" cy="534086"/>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2800"/>
                <a:buFont typeface="Arial"/>
                <a:buNone/>
              </a:pPr>
              <a:r>
                <a:rPr lang="en-US" sz="2800" b="0" i="0" u="none" strike="noStrike" cap="none">
                  <a:solidFill>
                    <a:srgbClr val="000000"/>
                  </a:solidFill>
                  <a:latin typeface="Lexend"/>
                  <a:ea typeface="Lexend"/>
                  <a:cs typeface="Lexend"/>
                  <a:sym typeface="Lexend"/>
                </a:rPr>
                <a:t>Extensive</a:t>
              </a:r>
              <a:r>
                <a:rPr lang="en-US" sz="2840" b="0" i="0" u="none" strike="noStrike" cap="none">
                  <a:solidFill>
                    <a:srgbClr val="000000"/>
                  </a:solidFill>
                  <a:latin typeface="Lexend"/>
                  <a:ea typeface="Lexend"/>
                  <a:cs typeface="Lexend"/>
                  <a:sym typeface="Lexend"/>
                </a:rPr>
                <a:t> Customizable Template Library</a:t>
              </a:r>
              <a:endParaRPr sz="1400" b="0" i="0" u="none" strike="noStrike" cap="none">
                <a:solidFill>
                  <a:srgbClr val="000000"/>
                </a:solidFill>
                <a:latin typeface="Arial"/>
                <a:ea typeface="Arial"/>
                <a:cs typeface="Arial"/>
                <a:sym typeface="Arial"/>
              </a:endParaRPr>
            </a:p>
          </p:txBody>
        </p:sp>
        <p:sp>
          <p:nvSpPr>
            <p:cNvPr id="127" name="Google Shape;127;p16"/>
            <p:cNvSpPr txBox="1"/>
            <p:nvPr/>
          </p:nvSpPr>
          <p:spPr>
            <a:xfrm>
              <a:off x="10543865" y="7548544"/>
              <a:ext cx="7915713" cy="534159"/>
            </a:xfrm>
            <a:prstGeom prst="rect">
              <a:avLst/>
            </a:prstGeom>
            <a:noFill/>
            <a:ln>
              <a:noFill/>
            </a:ln>
          </p:spPr>
          <p:txBody>
            <a:bodyPr spcFirstLastPara="1" wrap="square" lIns="0" tIns="0" rIns="0" bIns="0" anchor="t" anchorCtr="0">
              <a:spAutoFit/>
            </a:bodyPr>
            <a:lstStyle/>
            <a:p>
              <a:pPr marL="0" marR="0" lvl="0" indent="0" algn="l" rtl="0">
                <a:lnSpc>
                  <a:spcPct val="139971"/>
                </a:lnSpc>
                <a:spcBef>
                  <a:spcPts val="0"/>
                </a:spcBef>
                <a:spcAft>
                  <a:spcPts val="0"/>
                </a:spcAft>
                <a:buClr>
                  <a:srgbClr val="000000"/>
                </a:buClr>
                <a:buSzPts val="2800"/>
                <a:buFont typeface="Arial"/>
                <a:buNone/>
              </a:pPr>
              <a:r>
                <a:rPr lang="en-US" sz="2800" b="0" i="0" u="none" strike="noStrike" cap="none">
                  <a:solidFill>
                    <a:srgbClr val="000000"/>
                  </a:solidFill>
                  <a:latin typeface="Lexend"/>
                  <a:ea typeface="Lexend"/>
                  <a:cs typeface="Lexend"/>
                  <a:sym typeface="Lexend"/>
                </a:rPr>
                <a:t>User-Friendly</a:t>
              </a:r>
              <a:r>
                <a:rPr lang="en-US" sz="2842" b="0" i="0" u="none" strike="noStrike" cap="none">
                  <a:solidFill>
                    <a:srgbClr val="000000"/>
                  </a:solidFill>
                  <a:latin typeface="Lexend"/>
                  <a:ea typeface="Lexend"/>
                  <a:cs typeface="Lexend"/>
                  <a:sym typeface="Lexend"/>
                </a:rPr>
                <a:t> Interface - No Code</a:t>
              </a: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FEEE7"/>
        </a:solidFill>
        <a:effectLst/>
      </p:bgPr>
    </p:bg>
    <p:spTree>
      <p:nvGrpSpPr>
        <p:cNvPr id="1" name="Shape 131"/>
        <p:cNvGrpSpPr/>
        <p:nvPr/>
      </p:nvGrpSpPr>
      <p:grpSpPr>
        <a:xfrm>
          <a:off x="0" y="0"/>
          <a:ext cx="0" cy="0"/>
          <a:chOff x="0" y="0"/>
          <a:chExt cx="0" cy="0"/>
        </a:xfrm>
      </p:grpSpPr>
      <p:sp>
        <p:nvSpPr>
          <p:cNvPr id="132" name="Google Shape;132;p17"/>
          <p:cNvSpPr/>
          <p:nvPr/>
        </p:nvSpPr>
        <p:spPr>
          <a:xfrm>
            <a:off x="455412" y="907017"/>
            <a:ext cx="7583689" cy="2788683"/>
          </a:xfrm>
          <a:prstGeom prst="rect">
            <a:avLst/>
          </a:prstGeom>
          <a:solidFill>
            <a:schemeClr val="dk1"/>
          </a:solidFill>
          <a:ln w="25400" cap="flat" cmpd="sng">
            <a:solidFill>
              <a:schemeClr val="dk1"/>
            </a:solidFill>
            <a:prstDash val="solid"/>
            <a:round/>
            <a:headEnd type="none" w="sm" len="sm"/>
            <a:tailEnd type="none" w="sm" len="sm"/>
          </a:ln>
        </p:spPr>
        <p:txBody>
          <a:bodyPr spcFirstLastPara="1" wrap="square" lIns="914400" tIns="45700" rIns="914400" bIns="45700" anchor="ctr" anchorCtr="0">
            <a:noAutofit/>
          </a:bodyPr>
          <a:lstStyle/>
          <a:p>
            <a:pPr marL="0" marR="0" lvl="0" indent="0" algn="l" rtl="0">
              <a:lnSpc>
                <a:spcPct val="120000"/>
              </a:lnSpc>
              <a:spcBef>
                <a:spcPts val="0"/>
              </a:spcBef>
              <a:spcAft>
                <a:spcPts val="0"/>
              </a:spcAft>
              <a:buClr>
                <a:srgbClr val="000000"/>
              </a:buClr>
              <a:buSzPts val="2400"/>
              <a:buFont typeface="Arial"/>
              <a:buNone/>
            </a:pPr>
            <a:r>
              <a:rPr lang="en-US" sz="2400" b="0" i="0" u="none" strike="noStrike" cap="none">
                <a:solidFill>
                  <a:schemeClr val="lt2"/>
                </a:solidFill>
                <a:latin typeface="Lexend Light"/>
                <a:ea typeface="Lexend Light"/>
                <a:cs typeface="Lexend Light"/>
                <a:sym typeface="Lexend Light"/>
              </a:rPr>
              <a:t>A study by UNLV found that humans empowered by automation technology are </a:t>
            </a:r>
            <a:r>
              <a:rPr lang="en-US" sz="2400" b="1" i="0" u="none" strike="noStrike" cap="none">
                <a:solidFill>
                  <a:schemeClr val="lt2"/>
                </a:solidFill>
                <a:latin typeface="Lexend Light"/>
                <a:ea typeface="Lexend Light"/>
                <a:cs typeface="Lexend Light"/>
                <a:sym typeface="Lexend Light"/>
              </a:rPr>
              <a:t>over twenty times more accurate</a:t>
            </a:r>
            <a:r>
              <a:rPr lang="en-US" sz="2400" b="0" i="0" u="none" strike="noStrike" cap="none">
                <a:solidFill>
                  <a:schemeClr val="lt2"/>
                </a:solidFill>
                <a:latin typeface="Lexend Light"/>
                <a:ea typeface="Lexend Light"/>
                <a:cs typeface="Lexend Light"/>
                <a:sym typeface="Lexend Light"/>
              </a:rPr>
              <a:t> at data verification than humans alone.</a:t>
            </a:r>
            <a:endParaRPr sz="1400" b="0" i="0" u="none" strike="noStrike" cap="none">
              <a:solidFill>
                <a:schemeClr val="lt2"/>
              </a:solidFill>
              <a:latin typeface="Arial"/>
              <a:ea typeface="Arial"/>
              <a:cs typeface="Arial"/>
              <a:sym typeface="Arial"/>
            </a:endParaRPr>
          </a:p>
        </p:txBody>
      </p:sp>
      <p:cxnSp>
        <p:nvCxnSpPr>
          <p:cNvPr id="133" name="Google Shape;133;p17"/>
          <p:cNvCxnSpPr/>
          <p:nvPr/>
        </p:nvCxnSpPr>
        <p:spPr>
          <a:xfrm>
            <a:off x="8496300" y="35"/>
            <a:ext cx="38100" cy="10286965"/>
          </a:xfrm>
          <a:prstGeom prst="straightConnector1">
            <a:avLst/>
          </a:prstGeom>
          <a:noFill/>
          <a:ln w="38100" cap="flat" cmpd="sng">
            <a:solidFill>
              <a:srgbClr val="000000"/>
            </a:solidFill>
            <a:prstDash val="solid"/>
            <a:round/>
            <a:headEnd type="none" w="sm" len="sm"/>
            <a:tailEnd type="none" w="sm" len="sm"/>
          </a:ln>
        </p:spPr>
      </p:cxnSp>
      <p:sp>
        <p:nvSpPr>
          <p:cNvPr id="134" name="Google Shape;134;p17"/>
          <p:cNvSpPr txBox="1"/>
          <p:nvPr/>
        </p:nvSpPr>
        <p:spPr>
          <a:xfrm>
            <a:off x="1402492" y="5251604"/>
            <a:ext cx="6780300" cy="3663300"/>
          </a:xfrm>
          <a:prstGeom prst="rect">
            <a:avLst/>
          </a:prstGeom>
          <a:noFill/>
          <a:ln>
            <a:noFill/>
          </a:ln>
        </p:spPr>
        <p:txBody>
          <a:bodyPr spcFirstLastPara="1" wrap="square" lIns="0" tIns="0" rIns="0" bIns="0" anchor="t" anchorCtr="0">
            <a:spAutoFit/>
          </a:bodyPr>
          <a:lstStyle/>
          <a:p>
            <a:pPr marL="457200" marR="0" lvl="0" indent="-457200" algn="l" rtl="0">
              <a:lnSpc>
                <a:spcPct val="150000"/>
              </a:lnSpc>
              <a:spcBef>
                <a:spcPts val="0"/>
              </a:spcBef>
              <a:spcAft>
                <a:spcPts val="0"/>
              </a:spcAft>
              <a:buClr>
                <a:srgbClr val="2B2C30"/>
              </a:buClr>
              <a:buSzPts val="2800"/>
              <a:buFont typeface="Arial"/>
              <a:buChar char="•"/>
            </a:pPr>
            <a:r>
              <a:rPr lang="en-US" sz="2800" b="0" i="0" u="none" strike="noStrike" cap="none">
                <a:solidFill>
                  <a:srgbClr val="2B2C30"/>
                </a:solidFill>
                <a:latin typeface="Lexend Light"/>
                <a:ea typeface="Lexend Light"/>
                <a:cs typeface="Lexend Light"/>
                <a:sym typeface="Lexend Light"/>
              </a:rPr>
              <a:t>Inefficient Workflows</a:t>
            </a:r>
            <a:endParaRPr sz="1400" b="0" i="0" u="none" strike="noStrike" cap="none">
              <a:solidFill>
                <a:srgbClr val="000000"/>
              </a:solidFill>
              <a:latin typeface="Arial"/>
              <a:ea typeface="Arial"/>
              <a:cs typeface="Arial"/>
              <a:sym typeface="Arial"/>
            </a:endParaRPr>
          </a:p>
          <a:p>
            <a:pPr marL="457200" marR="0" lvl="0" indent="-457200" algn="l" rtl="0">
              <a:lnSpc>
                <a:spcPct val="150000"/>
              </a:lnSpc>
              <a:spcBef>
                <a:spcPts val="0"/>
              </a:spcBef>
              <a:spcAft>
                <a:spcPts val="0"/>
              </a:spcAft>
              <a:buClr>
                <a:srgbClr val="2B2C30"/>
              </a:buClr>
              <a:buSzPts val="2800"/>
              <a:buFont typeface="Arial"/>
              <a:buChar char="•"/>
            </a:pPr>
            <a:r>
              <a:rPr lang="en-US" sz="2800" b="0" i="0" u="none" strike="noStrike" cap="none">
                <a:solidFill>
                  <a:srgbClr val="2B2C30"/>
                </a:solidFill>
                <a:latin typeface="Lexend Light"/>
                <a:ea typeface="Lexend Light"/>
                <a:cs typeface="Lexend Light"/>
                <a:sym typeface="Lexend Light"/>
              </a:rPr>
              <a:t>High Probability of Error</a:t>
            </a:r>
            <a:endParaRPr sz="1400" b="0" i="0" u="none" strike="noStrike" cap="none">
              <a:solidFill>
                <a:srgbClr val="000000"/>
              </a:solidFill>
              <a:latin typeface="Arial"/>
              <a:ea typeface="Arial"/>
              <a:cs typeface="Arial"/>
              <a:sym typeface="Arial"/>
            </a:endParaRPr>
          </a:p>
          <a:p>
            <a:pPr marL="457200" marR="0" lvl="0" indent="-457200" algn="l" rtl="0">
              <a:lnSpc>
                <a:spcPct val="150000"/>
              </a:lnSpc>
              <a:spcBef>
                <a:spcPts val="0"/>
              </a:spcBef>
              <a:spcAft>
                <a:spcPts val="0"/>
              </a:spcAft>
              <a:buClr>
                <a:srgbClr val="2B2C30"/>
              </a:buClr>
              <a:buSzPts val="2800"/>
              <a:buFont typeface="Arial"/>
              <a:buChar char="•"/>
            </a:pPr>
            <a:r>
              <a:rPr lang="en-US" sz="2800" b="0" i="0" u="none" strike="noStrike" cap="none">
                <a:solidFill>
                  <a:srgbClr val="2B2C30"/>
                </a:solidFill>
                <a:latin typeface="Lexend Light"/>
                <a:ea typeface="Lexend Light"/>
                <a:cs typeface="Lexend Light"/>
                <a:sym typeface="Lexend Light"/>
              </a:rPr>
              <a:t>Revenue Loss and Penalty</a:t>
            </a:r>
            <a:endParaRPr sz="1400" b="0" i="0" u="none" strike="noStrike" cap="none">
              <a:solidFill>
                <a:srgbClr val="000000"/>
              </a:solidFill>
              <a:latin typeface="Arial"/>
              <a:ea typeface="Arial"/>
              <a:cs typeface="Arial"/>
              <a:sym typeface="Arial"/>
            </a:endParaRPr>
          </a:p>
          <a:p>
            <a:pPr marL="457200" marR="0" lvl="0" indent="-457200" algn="l" rtl="0">
              <a:lnSpc>
                <a:spcPct val="150000"/>
              </a:lnSpc>
              <a:spcBef>
                <a:spcPts val="0"/>
              </a:spcBef>
              <a:spcAft>
                <a:spcPts val="0"/>
              </a:spcAft>
              <a:buClr>
                <a:srgbClr val="2B2C30"/>
              </a:buClr>
              <a:buSzPts val="2800"/>
              <a:buFont typeface="Arial"/>
              <a:buChar char="•"/>
            </a:pPr>
            <a:r>
              <a:rPr lang="en-US" sz="2800" b="0" i="0" u="none" strike="noStrike" cap="none">
                <a:solidFill>
                  <a:srgbClr val="2B2C30"/>
                </a:solidFill>
                <a:latin typeface="Lexend Light"/>
                <a:ea typeface="Lexend Light"/>
                <a:cs typeface="Lexend Light"/>
                <a:sym typeface="Lexend Light"/>
              </a:rPr>
              <a:t>Non-Compliance</a:t>
            </a:r>
            <a:endParaRPr sz="1400" b="0" i="0" u="none" strike="noStrike" cap="none">
              <a:solidFill>
                <a:srgbClr val="000000"/>
              </a:solidFill>
              <a:latin typeface="Arial"/>
              <a:ea typeface="Arial"/>
              <a:cs typeface="Arial"/>
              <a:sym typeface="Arial"/>
            </a:endParaRPr>
          </a:p>
          <a:p>
            <a:pPr marL="457200" marR="0" lvl="0" indent="-457200" algn="l" rtl="0">
              <a:lnSpc>
                <a:spcPct val="150000"/>
              </a:lnSpc>
              <a:spcBef>
                <a:spcPts val="0"/>
              </a:spcBef>
              <a:spcAft>
                <a:spcPts val="0"/>
              </a:spcAft>
              <a:buClr>
                <a:srgbClr val="2B2C30"/>
              </a:buClr>
              <a:buSzPts val="2800"/>
              <a:buFont typeface="Arial"/>
              <a:buChar char="•"/>
            </a:pPr>
            <a:r>
              <a:rPr lang="en-US" sz="2800" b="0" i="0" u="none" strike="noStrike" cap="none">
                <a:solidFill>
                  <a:srgbClr val="2B2C30"/>
                </a:solidFill>
                <a:latin typeface="Lexend Light"/>
                <a:ea typeface="Lexend Light"/>
                <a:cs typeface="Lexend Light"/>
                <a:sym typeface="Lexend Light"/>
              </a:rPr>
              <a:t>Poor Customer Interaction</a:t>
            </a:r>
            <a:endParaRPr sz="1400" b="0" i="0" u="none" strike="noStrike" cap="none">
              <a:solidFill>
                <a:srgbClr val="000000"/>
              </a:solidFill>
              <a:latin typeface="Arial"/>
              <a:ea typeface="Arial"/>
              <a:cs typeface="Arial"/>
              <a:sym typeface="Arial"/>
            </a:endParaRPr>
          </a:p>
          <a:p>
            <a:pPr marL="457200" marR="0" lvl="0" indent="-457200" algn="l" rtl="0">
              <a:lnSpc>
                <a:spcPct val="150000"/>
              </a:lnSpc>
              <a:spcBef>
                <a:spcPts val="0"/>
              </a:spcBef>
              <a:spcAft>
                <a:spcPts val="0"/>
              </a:spcAft>
              <a:buClr>
                <a:srgbClr val="2B2C30"/>
              </a:buClr>
              <a:buSzPts val="2800"/>
              <a:buFont typeface="Arial"/>
              <a:buChar char="•"/>
            </a:pPr>
            <a:r>
              <a:rPr lang="en-US" sz="2800" b="0" i="0" u="none" strike="noStrike" cap="none">
                <a:solidFill>
                  <a:srgbClr val="2B2C30"/>
                </a:solidFill>
                <a:latin typeface="Lexend Light"/>
                <a:ea typeface="Lexend Light"/>
                <a:cs typeface="Lexend Light"/>
                <a:sym typeface="Lexend Light"/>
              </a:rPr>
              <a:t>No Analytics </a:t>
            </a:r>
            <a:endParaRPr sz="1400" b="0" i="0" u="none" strike="noStrike" cap="none">
              <a:solidFill>
                <a:srgbClr val="000000"/>
              </a:solidFill>
              <a:latin typeface="Arial"/>
              <a:ea typeface="Arial"/>
              <a:cs typeface="Arial"/>
              <a:sym typeface="Arial"/>
            </a:endParaRPr>
          </a:p>
        </p:txBody>
      </p:sp>
      <p:sp>
        <p:nvSpPr>
          <p:cNvPr id="135" name="Google Shape;135;p17"/>
          <p:cNvSpPr txBox="1"/>
          <p:nvPr/>
        </p:nvSpPr>
        <p:spPr>
          <a:xfrm>
            <a:off x="1371600" y="4305300"/>
            <a:ext cx="6811283" cy="666849"/>
          </a:xfrm>
          <a:prstGeom prst="rect">
            <a:avLst/>
          </a:prstGeom>
          <a:noFill/>
          <a:ln>
            <a:noFill/>
          </a:ln>
        </p:spPr>
        <p:txBody>
          <a:bodyPr spcFirstLastPara="1" wrap="square" lIns="0" tIns="0" rIns="0" bIns="0" anchor="t" anchorCtr="0">
            <a:spAutoFit/>
          </a:bodyPr>
          <a:lstStyle/>
          <a:p>
            <a:pPr marL="0" marR="0" lvl="0" indent="0" algn="l" rtl="0">
              <a:lnSpc>
                <a:spcPct val="108333"/>
              </a:lnSpc>
              <a:spcBef>
                <a:spcPts val="0"/>
              </a:spcBef>
              <a:spcAft>
                <a:spcPts val="0"/>
              </a:spcAft>
              <a:buClr>
                <a:srgbClr val="000000"/>
              </a:buClr>
              <a:buSzPts val="4800"/>
              <a:buFont typeface="Arial"/>
              <a:buNone/>
            </a:pPr>
            <a:r>
              <a:rPr lang="en-US" sz="4800" b="1" i="0" u="none" strike="noStrike" cap="none">
                <a:solidFill>
                  <a:srgbClr val="2B2C30"/>
                </a:solidFill>
                <a:latin typeface="Lexend"/>
                <a:ea typeface="Lexend"/>
                <a:cs typeface="Lexend"/>
                <a:sym typeface="Lexend"/>
              </a:rPr>
              <a:t>Current State.</a:t>
            </a:r>
            <a:endParaRPr sz="1400" b="0" i="0" u="none" strike="noStrike" cap="none">
              <a:solidFill>
                <a:srgbClr val="000000"/>
              </a:solidFill>
              <a:latin typeface="Arial"/>
              <a:ea typeface="Arial"/>
              <a:cs typeface="Arial"/>
              <a:sym typeface="Arial"/>
            </a:endParaRPr>
          </a:p>
        </p:txBody>
      </p:sp>
      <p:sp>
        <p:nvSpPr>
          <p:cNvPr id="136" name="Google Shape;136;p17"/>
          <p:cNvSpPr/>
          <p:nvPr/>
        </p:nvSpPr>
        <p:spPr>
          <a:xfrm>
            <a:off x="8686800" y="0"/>
            <a:ext cx="9601200" cy="10286965"/>
          </a:xfrm>
          <a:prstGeom prst="rect">
            <a:avLst/>
          </a:prstGeom>
          <a:solidFill>
            <a:schemeClr val="dk1"/>
          </a:solidFill>
          <a:ln w="25400" cap="flat" cmpd="sng">
            <a:solidFill>
              <a:schemeClr val="dk1"/>
            </a:solidFill>
            <a:prstDash val="solid"/>
            <a:round/>
            <a:headEnd type="none" w="sm" len="sm"/>
            <a:tailEnd type="none" w="sm" len="sm"/>
          </a:ln>
        </p:spPr>
        <p:txBody>
          <a:bodyPr spcFirstLastPara="1" wrap="square" lIns="914400" tIns="45700" rIns="914400" bIns="45700" anchor="ctr" anchorCtr="0">
            <a:noAutofit/>
          </a:bodyPr>
          <a:lstStyle/>
          <a:p>
            <a:pPr marL="0" marR="0" lvl="0" indent="0" algn="l" rtl="0">
              <a:lnSpc>
                <a:spcPct val="120000"/>
              </a:lnSpc>
              <a:spcBef>
                <a:spcPts val="0"/>
              </a:spcBef>
              <a:spcAft>
                <a:spcPts val="0"/>
              </a:spcAft>
              <a:buClr>
                <a:srgbClr val="000000"/>
              </a:buClr>
              <a:buSzPts val="2400"/>
              <a:buFont typeface="Arial"/>
              <a:buNone/>
            </a:pPr>
            <a:r>
              <a:rPr lang="en-US" sz="2400" b="1" i="0" u="none" strike="noStrike" cap="none">
                <a:solidFill>
                  <a:schemeClr val="lt2"/>
                </a:solidFill>
                <a:latin typeface="Lexend"/>
                <a:ea typeface="Lexend"/>
                <a:cs typeface="Lexend"/>
                <a:sym typeface="Lexend"/>
              </a:rPr>
              <a:t>Transition paper-based, manual document operations to digital</a:t>
            </a:r>
            <a:r>
              <a:rPr lang="en-US" sz="2400" b="0" i="0" u="none" strike="noStrike" cap="none">
                <a:solidFill>
                  <a:schemeClr val="lt2"/>
                </a:solidFill>
                <a:latin typeface="Lexend Light"/>
                <a:ea typeface="Lexend Light"/>
                <a:cs typeface="Lexend Light"/>
                <a:sym typeface="Lexend Light"/>
              </a:rPr>
              <a:t>, eliminating the need for printing, filing, sorting and storing physical copies.</a:t>
            </a:r>
            <a:endParaRPr sz="1400" b="0" i="0" u="none" strike="noStrike" cap="none">
              <a:solidFill>
                <a:srgbClr val="000000"/>
              </a:solidFill>
              <a:latin typeface="Arial"/>
              <a:ea typeface="Arial"/>
              <a:cs typeface="Arial"/>
              <a:sym typeface="Arial"/>
            </a:endParaRPr>
          </a:p>
          <a:p>
            <a:pPr marL="0" marR="0" lvl="0" indent="0" algn="l" rtl="0">
              <a:lnSpc>
                <a:spcPct val="120000"/>
              </a:lnSpc>
              <a:spcBef>
                <a:spcPts val="0"/>
              </a:spcBef>
              <a:spcAft>
                <a:spcPts val="0"/>
              </a:spcAft>
              <a:buClr>
                <a:srgbClr val="000000"/>
              </a:buClr>
              <a:buSzPts val="2400"/>
              <a:buFont typeface="Arial"/>
              <a:buNone/>
            </a:pPr>
            <a:endParaRPr sz="2400" b="0" i="0" u="none" strike="noStrike" cap="none">
              <a:solidFill>
                <a:schemeClr val="lt2"/>
              </a:solidFill>
              <a:latin typeface="Lexend Light"/>
              <a:ea typeface="Lexend Light"/>
              <a:cs typeface="Lexend Light"/>
              <a:sym typeface="Lexend Light"/>
            </a:endParaRPr>
          </a:p>
          <a:p>
            <a:pPr marL="0" marR="0" lvl="0" indent="0" algn="l" rtl="0">
              <a:lnSpc>
                <a:spcPct val="120000"/>
              </a:lnSpc>
              <a:spcBef>
                <a:spcPts val="0"/>
              </a:spcBef>
              <a:spcAft>
                <a:spcPts val="0"/>
              </a:spcAft>
              <a:buClr>
                <a:srgbClr val="000000"/>
              </a:buClr>
              <a:buSzPts val="2400"/>
              <a:buFont typeface="Arial"/>
              <a:buNone/>
            </a:pPr>
            <a:r>
              <a:rPr lang="en-US" sz="2400" b="1" i="0" u="none" strike="noStrike" cap="none">
                <a:solidFill>
                  <a:schemeClr val="lt2"/>
                </a:solidFill>
                <a:latin typeface="Lexend"/>
                <a:ea typeface="Lexend"/>
                <a:cs typeface="Lexend"/>
                <a:sym typeface="Lexend"/>
              </a:rPr>
              <a:t>Accelerate digital transformation – Wizara offers seamless, cost-efficient implementation.</a:t>
            </a:r>
            <a:endParaRPr sz="1400" b="0" i="0" u="none" strike="noStrike" cap="none">
              <a:solidFill>
                <a:srgbClr val="000000"/>
              </a:solidFill>
              <a:latin typeface="Arial"/>
              <a:ea typeface="Arial"/>
              <a:cs typeface="Arial"/>
              <a:sym typeface="Arial"/>
            </a:endParaRPr>
          </a:p>
          <a:p>
            <a:pPr marL="0" marR="0" lvl="0" indent="0" algn="l" rtl="0">
              <a:lnSpc>
                <a:spcPct val="120000"/>
              </a:lnSpc>
              <a:spcBef>
                <a:spcPts val="0"/>
              </a:spcBef>
              <a:spcAft>
                <a:spcPts val="0"/>
              </a:spcAft>
              <a:buClr>
                <a:srgbClr val="000000"/>
              </a:buClr>
              <a:buSzPts val="2400"/>
              <a:buFont typeface="Arial"/>
              <a:buNone/>
            </a:pPr>
            <a:endParaRPr sz="2400" b="1" i="0" u="none" strike="noStrike" cap="none">
              <a:solidFill>
                <a:schemeClr val="lt2"/>
              </a:solidFill>
              <a:latin typeface="Lexend Light"/>
              <a:ea typeface="Lexend Light"/>
              <a:cs typeface="Lexend Light"/>
              <a:sym typeface="Lexend Light"/>
            </a:endParaRPr>
          </a:p>
          <a:p>
            <a:pPr marL="0" marR="0" lvl="0" indent="0" algn="l" rtl="0">
              <a:lnSpc>
                <a:spcPct val="120000"/>
              </a:lnSpc>
              <a:spcBef>
                <a:spcPts val="0"/>
              </a:spcBef>
              <a:spcAft>
                <a:spcPts val="0"/>
              </a:spcAft>
              <a:buClr>
                <a:srgbClr val="000000"/>
              </a:buClr>
              <a:buSzPts val="2400"/>
              <a:buFont typeface="Arial"/>
              <a:buNone/>
            </a:pPr>
            <a:r>
              <a:rPr lang="en-US" sz="2400" b="1" i="0" u="none" strike="noStrike" cap="none">
                <a:solidFill>
                  <a:schemeClr val="lt2"/>
                </a:solidFill>
                <a:latin typeface="Lexend"/>
                <a:ea typeface="Lexend"/>
                <a:cs typeface="Lexend"/>
                <a:sym typeface="Lexend"/>
              </a:rPr>
              <a:t>Eliminate third—party costs </a:t>
            </a:r>
            <a:r>
              <a:rPr lang="en-US" sz="2400" b="0" i="0" u="none" strike="noStrike" cap="none">
                <a:solidFill>
                  <a:schemeClr val="lt2"/>
                </a:solidFill>
                <a:latin typeface="Lexend Light"/>
                <a:ea typeface="Lexend Light"/>
                <a:cs typeface="Lexend Light"/>
                <a:sym typeface="Lexend Light"/>
              </a:rPr>
              <a:t>and enjoy immediate time and penalty reductions.</a:t>
            </a:r>
            <a:endParaRPr sz="1400" b="0" i="0" u="none" strike="noStrike" cap="none">
              <a:solidFill>
                <a:srgbClr val="000000"/>
              </a:solidFill>
              <a:latin typeface="Arial"/>
              <a:ea typeface="Arial"/>
              <a:cs typeface="Arial"/>
              <a:sym typeface="Arial"/>
            </a:endParaRPr>
          </a:p>
          <a:p>
            <a:pPr marL="0" marR="0" lvl="0" indent="0" algn="l" rtl="0">
              <a:lnSpc>
                <a:spcPct val="120000"/>
              </a:lnSpc>
              <a:spcBef>
                <a:spcPts val="0"/>
              </a:spcBef>
              <a:spcAft>
                <a:spcPts val="0"/>
              </a:spcAft>
              <a:buClr>
                <a:srgbClr val="000000"/>
              </a:buClr>
              <a:buSzPts val="2400"/>
              <a:buFont typeface="Arial"/>
              <a:buNone/>
            </a:pPr>
            <a:endParaRPr sz="2400" b="0" i="0" u="none" strike="noStrike" cap="none">
              <a:solidFill>
                <a:schemeClr val="lt2"/>
              </a:solidFill>
              <a:latin typeface="Lexend Light"/>
              <a:ea typeface="Lexend Light"/>
              <a:cs typeface="Lexend Light"/>
              <a:sym typeface="Lexend Light"/>
            </a:endParaRPr>
          </a:p>
          <a:p>
            <a:pPr marL="0" marR="0" lvl="0" indent="0" algn="l" rtl="0">
              <a:lnSpc>
                <a:spcPct val="120000"/>
              </a:lnSpc>
              <a:spcBef>
                <a:spcPts val="0"/>
              </a:spcBef>
              <a:spcAft>
                <a:spcPts val="0"/>
              </a:spcAft>
              <a:buClr>
                <a:srgbClr val="000000"/>
              </a:buClr>
              <a:buSzPts val="2400"/>
              <a:buFont typeface="Arial"/>
              <a:buNone/>
            </a:pPr>
            <a:r>
              <a:rPr lang="en-US" sz="2400" b="1" i="0" u="none" strike="noStrike" cap="none">
                <a:solidFill>
                  <a:schemeClr val="lt2"/>
                </a:solidFill>
                <a:latin typeface="Lexend"/>
                <a:ea typeface="Lexend"/>
                <a:cs typeface="Lexend"/>
                <a:sym typeface="Lexend"/>
              </a:rPr>
              <a:t>Build complex lead generation tools</a:t>
            </a:r>
            <a:r>
              <a:rPr lang="en-US" sz="2400" b="0" i="0" u="none" strike="noStrike" cap="none">
                <a:solidFill>
                  <a:schemeClr val="lt2"/>
                </a:solidFill>
                <a:latin typeface="Lexend Light"/>
                <a:ea typeface="Lexend Light"/>
                <a:cs typeface="Lexend Light"/>
                <a:sym typeface="Lexend Light"/>
              </a:rPr>
              <a:t>, online polls, and questionnaires effortlessly. Add custom surveys to any website.</a:t>
            </a:r>
            <a:endParaRPr sz="1400" b="0" i="0" u="none" strike="noStrike" cap="none">
              <a:solidFill>
                <a:srgbClr val="000000"/>
              </a:solidFill>
              <a:latin typeface="Arial"/>
              <a:ea typeface="Arial"/>
              <a:cs typeface="Arial"/>
              <a:sym typeface="Arial"/>
            </a:endParaRPr>
          </a:p>
          <a:p>
            <a:pPr marL="0" marR="0" lvl="0" indent="0" algn="l" rtl="0">
              <a:lnSpc>
                <a:spcPct val="120000"/>
              </a:lnSpc>
              <a:spcBef>
                <a:spcPts val="0"/>
              </a:spcBef>
              <a:spcAft>
                <a:spcPts val="0"/>
              </a:spcAft>
              <a:buClr>
                <a:srgbClr val="000000"/>
              </a:buClr>
              <a:buSzPts val="2400"/>
              <a:buFont typeface="Arial"/>
              <a:buNone/>
            </a:pPr>
            <a:endParaRPr sz="2400" b="0" i="0" u="none" strike="noStrike" cap="none">
              <a:solidFill>
                <a:schemeClr val="lt2"/>
              </a:solidFill>
              <a:latin typeface="Lexend Light"/>
              <a:ea typeface="Lexend Light"/>
              <a:cs typeface="Lexend Light"/>
              <a:sym typeface="Lexend Light"/>
            </a:endParaRPr>
          </a:p>
          <a:p>
            <a:pPr marL="0" marR="0" lvl="0" indent="0" algn="l" rtl="0">
              <a:lnSpc>
                <a:spcPct val="120000"/>
              </a:lnSpc>
              <a:spcBef>
                <a:spcPts val="0"/>
              </a:spcBef>
              <a:spcAft>
                <a:spcPts val="0"/>
              </a:spcAft>
              <a:buClr>
                <a:srgbClr val="000000"/>
              </a:buClr>
              <a:buSzPts val="2400"/>
              <a:buFont typeface="Arial"/>
              <a:buNone/>
            </a:pPr>
            <a:r>
              <a:rPr lang="en-US" sz="2400" b="1" i="0" u="none" strike="noStrike" cap="none">
                <a:solidFill>
                  <a:schemeClr val="lt2"/>
                </a:solidFill>
                <a:latin typeface="Lexend"/>
                <a:ea typeface="Lexend"/>
                <a:cs typeface="Lexend"/>
                <a:sym typeface="Lexend"/>
              </a:rPr>
              <a:t>Effortlessly collect valuable data from audiences</a:t>
            </a:r>
            <a:r>
              <a:rPr lang="en-US" sz="2400" b="0" i="0" u="none" strike="noStrike" cap="none">
                <a:solidFill>
                  <a:schemeClr val="lt2"/>
                </a:solidFill>
                <a:latin typeface="Lexend Light"/>
                <a:ea typeface="Lexend Light"/>
                <a:cs typeface="Lexend Light"/>
                <a:sym typeface="Lexend Light"/>
              </a:rPr>
              <a:t>, customers, or users across all digital touchpoints with your seamless form integration solution.</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FEEE7"/>
        </a:solidFill>
        <a:effectLst/>
      </p:bgPr>
    </p:bg>
    <p:spTree>
      <p:nvGrpSpPr>
        <p:cNvPr id="1" name="Shape 141"/>
        <p:cNvGrpSpPr/>
        <p:nvPr/>
      </p:nvGrpSpPr>
      <p:grpSpPr>
        <a:xfrm>
          <a:off x="0" y="0"/>
          <a:ext cx="0" cy="0"/>
          <a:chOff x="0" y="0"/>
          <a:chExt cx="0" cy="0"/>
        </a:xfrm>
      </p:grpSpPr>
      <p:cxnSp>
        <p:nvCxnSpPr>
          <p:cNvPr id="142" name="Google Shape;142;p18"/>
          <p:cNvCxnSpPr/>
          <p:nvPr/>
        </p:nvCxnSpPr>
        <p:spPr>
          <a:xfrm>
            <a:off x="8999846" y="0"/>
            <a:ext cx="19050" cy="10287000"/>
          </a:xfrm>
          <a:prstGeom prst="straightConnector1">
            <a:avLst/>
          </a:prstGeom>
          <a:noFill/>
          <a:ln w="38100" cap="flat" cmpd="sng">
            <a:solidFill>
              <a:srgbClr val="000000"/>
            </a:solidFill>
            <a:prstDash val="solid"/>
            <a:round/>
            <a:headEnd type="none" w="sm" len="sm"/>
            <a:tailEnd type="none" w="sm" len="sm"/>
          </a:ln>
        </p:spPr>
      </p:cxnSp>
      <p:sp>
        <p:nvSpPr>
          <p:cNvPr id="143" name="Google Shape;143;p18"/>
          <p:cNvSpPr/>
          <p:nvPr/>
        </p:nvSpPr>
        <p:spPr>
          <a:xfrm>
            <a:off x="-3498" y="1"/>
            <a:ext cx="8823648" cy="10286999"/>
          </a:xfrm>
          <a:prstGeom prst="rect">
            <a:avLst/>
          </a:prstGeom>
          <a:solidFill>
            <a:schemeClr val="dk1"/>
          </a:solidFill>
          <a:ln w="25400" cap="flat" cmpd="sng">
            <a:solidFill>
              <a:schemeClr val="dk1"/>
            </a:solidFill>
            <a:prstDash val="solid"/>
            <a:round/>
            <a:headEnd type="none" w="sm" len="sm"/>
            <a:tailEnd type="none" w="sm" len="sm"/>
          </a:ln>
        </p:spPr>
        <p:txBody>
          <a:bodyPr spcFirstLastPara="1" wrap="square" lIns="914400" tIns="45700" rIns="914400" bIns="45700" anchor="ctr" anchorCtr="0">
            <a:noAutofit/>
          </a:bodyPr>
          <a:lstStyle/>
          <a:p>
            <a:pPr marL="0" marR="0" lvl="0" indent="0" algn="l" rtl="0">
              <a:lnSpc>
                <a:spcPct val="164966"/>
              </a:lnSpc>
              <a:spcBef>
                <a:spcPts val="0"/>
              </a:spcBef>
              <a:spcAft>
                <a:spcPts val="0"/>
              </a:spcAft>
              <a:buClr>
                <a:srgbClr val="000000"/>
              </a:buClr>
              <a:buSzPts val="3000"/>
              <a:buFont typeface="Arial"/>
              <a:buNone/>
            </a:pPr>
            <a:r>
              <a:rPr lang="en-US" sz="3000" b="0" i="0" u="none" strike="noStrike" cap="none">
                <a:solidFill>
                  <a:schemeClr val="lt2"/>
                </a:solidFill>
                <a:latin typeface="Lexend Light"/>
                <a:ea typeface="Lexend Light"/>
                <a:cs typeface="Lexend Light"/>
                <a:sym typeface="Lexend Light"/>
              </a:rPr>
              <a:t>The value of accurate data is at an all-time high, and the cost of mistakes has never been more significant.</a:t>
            </a:r>
            <a:endParaRPr sz="1400" b="0" i="0" u="none" strike="noStrike" cap="none">
              <a:solidFill>
                <a:srgbClr val="000000"/>
              </a:solidFill>
              <a:latin typeface="Arial"/>
              <a:ea typeface="Arial"/>
              <a:cs typeface="Arial"/>
              <a:sym typeface="Arial"/>
            </a:endParaRPr>
          </a:p>
          <a:p>
            <a:pPr marL="0" marR="0" lvl="0" indent="0" algn="l" rtl="0">
              <a:lnSpc>
                <a:spcPct val="164966"/>
              </a:lnSpc>
              <a:spcBef>
                <a:spcPts val="0"/>
              </a:spcBef>
              <a:spcAft>
                <a:spcPts val="0"/>
              </a:spcAft>
              <a:buClr>
                <a:srgbClr val="000000"/>
              </a:buClr>
              <a:buSzPts val="3000"/>
              <a:buFont typeface="Arial"/>
              <a:buNone/>
            </a:pPr>
            <a:endParaRPr sz="3000" b="0" i="0" u="none" strike="noStrike" cap="none">
              <a:solidFill>
                <a:schemeClr val="lt2"/>
              </a:solidFill>
              <a:latin typeface="Lexend Light"/>
              <a:ea typeface="Lexend Light"/>
              <a:cs typeface="Lexend Light"/>
              <a:sym typeface="Lexend Light"/>
            </a:endParaRPr>
          </a:p>
          <a:p>
            <a:pPr marL="0" marR="0" lvl="0" indent="0" algn="l" rtl="0">
              <a:lnSpc>
                <a:spcPct val="164966"/>
              </a:lnSpc>
              <a:spcBef>
                <a:spcPts val="0"/>
              </a:spcBef>
              <a:spcAft>
                <a:spcPts val="0"/>
              </a:spcAft>
              <a:buClr>
                <a:srgbClr val="000000"/>
              </a:buClr>
              <a:buSzPts val="3000"/>
              <a:buFont typeface="Arial"/>
              <a:buNone/>
            </a:pPr>
            <a:r>
              <a:rPr lang="en-US" sz="3000" b="0" i="0" u="none" strike="noStrike" cap="none">
                <a:solidFill>
                  <a:schemeClr val="lt2"/>
                </a:solidFill>
                <a:latin typeface="Lexend Light"/>
                <a:ea typeface="Lexend Light"/>
                <a:cs typeface="Lexend Light"/>
                <a:sym typeface="Lexend Light"/>
              </a:rPr>
              <a:t>Human errors burden manual forms and data entry processes, causing </a:t>
            </a:r>
            <a:r>
              <a:rPr lang="en-US" sz="3000" b="1" i="0" u="none" strike="noStrike" cap="none">
                <a:solidFill>
                  <a:schemeClr val="lt2"/>
                </a:solidFill>
                <a:latin typeface="Lexend"/>
                <a:ea typeface="Lexend"/>
                <a:cs typeface="Lexend"/>
                <a:sym typeface="Lexend"/>
              </a:rPr>
              <a:t>duplication, inefficiency, lost profit, non-compliance, and penalties. </a:t>
            </a:r>
            <a:endParaRPr sz="1400" b="0" i="0" u="none" strike="noStrike" cap="none">
              <a:solidFill>
                <a:srgbClr val="000000"/>
              </a:solidFill>
              <a:latin typeface="Arial"/>
              <a:ea typeface="Arial"/>
              <a:cs typeface="Arial"/>
              <a:sym typeface="Arial"/>
            </a:endParaRPr>
          </a:p>
        </p:txBody>
      </p:sp>
      <p:grpSp>
        <p:nvGrpSpPr>
          <p:cNvPr id="144" name="Google Shape;144;p18"/>
          <p:cNvGrpSpPr/>
          <p:nvPr/>
        </p:nvGrpSpPr>
        <p:grpSpPr>
          <a:xfrm>
            <a:off x="9217642" y="1562100"/>
            <a:ext cx="8773700" cy="7391402"/>
            <a:chOff x="0" y="-57150"/>
            <a:chExt cx="2383327" cy="1577874"/>
          </a:xfrm>
        </p:grpSpPr>
        <p:sp>
          <p:nvSpPr>
            <p:cNvPr id="145" name="Google Shape;145;p18"/>
            <p:cNvSpPr/>
            <p:nvPr/>
          </p:nvSpPr>
          <p:spPr>
            <a:xfrm>
              <a:off x="8781" y="577253"/>
              <a:ext cx="2374546" cy="362066"/>
            </a:xfrm>
            <a:custGeom>
              <a:avLst/>
              <a:gdLst/>
              <a:ahLst/>
              <a:cxnLst/>
              <a:rect l="l" t="t" r="r" b="b"/>
              <a:pathLst>
                <a:path w="2374546" h="749223" extrusionOk="0">
                  <a:moveTo>
                    <a:pt x="0" y="0"/>
                  </a:moveTo>
                  <a:lnTo>
                    <a:pt x="2374546" y="0"/>
                  </a:lnTo>
                  <a:lnTo>
                    <a:pt x="2374546" y="749223"/>
                  </a:lnTo>
                  <a:lnTo>
                    <a:pt x="0" y="749223"/>
                  </a:lnTo>
                  <a:close/>
                </a:path>
              </a:pathLst>
            </a:custGeom>
            <a:solidFill>
              <a:srgbClr val="FFFFFF"/>
            </a:solidFill>
            <a:ln>
              <a:noFill/>
            </a:ln>
          </p:spPr>
          <p:txBody>
            <a:bodyPr spcFirstLastPara="1" wrap="square" lIns="685800" tIns="45700" rIns="685800" bIns="45700" anchor="ctr" anchorCtr="0">
              <a:noAutofit/>
            </a:bodyPr>
            <a:lstStyle/>
            <a:p>
              <a:pPr marL="0" marR="0" lvl="0" indent="0" algn="ctr" rtl="0">
                <a:lnSpc>
                  <a:spcPct val="120000"/>
                </a:lnSpc>
                <a:spcBef>
                  <a:spcPts val="0"/>
                </a:spcBef>
                <a:spcAft>
                  <a:spcPts val="0"/>
                </a:spcAft>
                <a:buClr>
                  <a:srgbClr val="000000"/>
                </a:buClr>
                <a:buSzPts val="2400"/>
                <a:buFont typeface="Arial"/>
                <a:buNone/>
              </a:pPr>
              <a:r>
                <a:rPr lang="en-US" sz="2400" b="1" i="0" u="none" strike="noStrike" cap="none">
                  <a:solidFill>
                    <a:srgbClr val="2B2C30"/>
                  </a:solidFill>
                  <a:latin typeface="Lexend"/>
                  <a:ea typeface="Lexend"/>
                  <a:cs typeface="Lexend"/>
                  <a:sym typeface="Lexend"/>
                </a:rPr>
                <a:t>“</a:t>
              </a:r>
              <a:r>
                <a:rPr lang="en-US" sz="2400" b="0" i="0" u="none" strike="noStrike" cap="none">
                  <a:solidFill>
                    <a:srgbClr val="2B2C30"/>
                  </a:solidFill>
                  <a:latin typeface="Lexend Light"/>
                  <a:ea typeface="Lexend Light"/>
                  <a:cs typeface="Lexend Light"/>
                  <a:sym typeface="Lexend Light"/>
                </a:rPr>
                <a:t>Research suggests that the probability of errors in </a:t>
              </a:r>
              <a:r>
                <a:rPr lang="en-US" sz="2400" b="1" i="0" u="none" strike="noStrike" cap="none">
                  <a:solidFill>
                    <a:srgbClr val="2B2C30"/>
                  </a:solidFill>
                  <a:latin typeface="Lexend"/>
                  <a:ea typeface="Lexend"/>
                  <a:cs typeface="Lexend"/>
                  <a:sym typeface="Lexend"/>
                </a:rPr>
                <a:t>manual data entry ranges from 1% to 40%.”</a:t>
              </a:r>
              <a:endParaRPr sz="1400" b="0" i="0" u="none" strike="noStrike" cap="none">
                <a:solidFill>
                  <a:srgbClr val="000000"/>
                </a:solidFill>
                <a:latin typeface="Arial"/>
                <a:ea typeface="Arial"/>
                <a:cs typeface="Arial"/>
                <a:sym typeface="Arial"/>
              </a:endParaRPr>
            </a:p>
          </p:txBody>
        </p:sp>
        <p:sp>
          <p:nvSpPr>
            <p:cNvPr id="146" name="Google Shape;146;p18"/>
            <p:cNvSpPr txBox="1"/>
            <p:nvPr/>
          </p:nvSpPr>
          <p:spPr>
            <a:xfrm>
              <a:off x="0" y="-57150"/>
              <a:ext cx="812800" cy="869950"/>
            </a:xfrm>
            <a:prstGeom prst="rect">
              <a:avLst/>
            </a:prstGeom>
            <a:noFill/>
            <a:ln>
              <a:noFill/>
            </a:ln>
          </p:spPr>
          <p:txBody>
            <a:bodyPr spcFirstLastPara="1" wrap="square" lIns="50800" tIns="50800" rIns="50800" bIns="50800" anchor="ctr" anchorCtr="0">
              <a:noAutofit/>
            </a:bodyPr>
            <a:lstStyle/>
            <a:p>
              <a:pPr marL="0" marR="0" lvl="0" indent="0" algn="ctr" rtl="0">
                <a:lnSpc>
                  <a:spcPct val="140625"/>
                </a:lnSpc>
                <a:spcBef>
                  <a:spcPts val="0"/>
                </a:spcBef>
                <a:spcAft>
                  <a:spcPts val="0"/>
                </a:spcAft>
                <a:buClr>
                  <a:srgbClr val="000000"/>
                </a:buClr>
                <a:buSzPts val="2400"/>
                <a:buFont typeface="Arial"/>
                <a:buNone/>
              </a:pPr>
              <a:endParaRPr sz="2400" b="0" i="0" u="none" strike="noStrike" cap="none">
                <a:solidFill>
                  <a:schemeClr val="dk1"/>
                </a:solidFill>
                <a:latin typeface="Lexend Light"/>
                <a:ea typeface="Lexend Light"/>
                <a:cs typeface="Lexend Light"/>
                <a:sym typeface="Lexend Light"/>
              </a:endParaRPr>
            </a:p>
          </p:txBody>
        </p:sp>
        <p:sp>
          <p:nvSpPr>
            <p:cNvPr id="147" name="Google Shape;147;p18"/>
            <p:cNvSpPr/>
            <p:nvPr/>
          </p:nvSpPr>
          <p:spPr>
            <a:xfrm>
              <a:off x="8781" y="1006159"/>
              <a:ext cx="2374546" cy="514565"/>
            </a:xfrm>
            <a:custGeom>
              <a:avLst/>
              <a:gdLst/>
              <a:ahLst/>
              <a:cxnLst/>
              <a:rect l="l" t="t" r="r" b="b"/>
              <a:pathLst>
                <a:path w="2374546" h="749223" extrusionOk="0">
                  <a:moveTo>
                    <a:pt x="0" y="0"/>
                  </a:moveTo>
                  <a:lnTo>
                    <a:pt x="2374546" y="0"/>
                  </a:lnTo>
                  <a:lnTo>
                    <a:pt x="2374546" y="749223"/>
                  </a:lnTo>
                  <a:lnTo>
                    <a:pt x="0" y="749223"/>
                  </a:lnTo>
                  <a:close/>
                </a:path>
              </a:pathLst>
            </a:custGeom>
            <a:solidFill>
              <a:srgbClr val="FFFFFF"/>
            </a:solidFill>
            <a:ln>
              <a:noFill/>
            </a:ln>
          </p:spPr>
          <p:txBody>
            <a:bodyPr spcFirstLastPara="1" wrap="square" lIns="685800" tIns="45700" rIns="685800" bIns="45700" anchor="ctr" anchorCtr="0">
              <a:noAutofit/>
            </a:bodyPr>
            <a:lstStyle/>
            <a:p>
              <a:pPr marL="0" marR="0" lvl="0" indent="0" algn="ctr" rtl="0">
                <a:lnSpc>
                  <a:spcPct val="120000"/>
                </a:lnSpc>
                <a:spcBef>
                  <a:spcPts val="0"/>
                </a:spcBef>
                <a:spcAft>
                  <a:spcPts val="0"/>
                </a:spcAft>
                <a:buClr>
                  <a:srgbClr val="000000"/>
                </a:buClr>
                <a:buSzPts val="2800"/>
                <a:buFont typeface="Arial"/>
                <a:buNone/>
              </a:pPr>
              <a:r>
                <a:rPr lang="en-US" sz="2800" b="1" i="0" u="none" strike="noStrike" cap="none">
                  <a:solidFill>
                    <a:srgbClr val="2B2C30"/>
                  </a:solidFill>
                  <a:latin typeface="Lexend"/>
                  <a:ea typeface="Lexend"/>
                  <a:cs typeface="Lexend"/>
                  <a:sym typeface="Lexend"/>
                </a:rPr>
                <a:t>“Bad data</a:t>
              </a:r>
              <a:r>
                <a:rPr lang="en-US" sz="2800" b="0" i="0" u="none" strike="noStrike" cap="none">
                  <a:solidFill>
                    <a:srgbClr val="2B2C30"/>
                  </a:solidFill>
                  <a:latin typeface="Lexend"/>
                  <a:ea typeface="Lexend"/>
                  <a:cs typeface="Lexend"/>
                  <a:sym typeface="Lexend"/>
                </a:rPr>
                <a:t> costs U.S. businesses more than </a:t>
              </a:r>
              <a:r>
                <a:rPr lang="en-US" sz="2800" b="1" i="0" u="none" strike="noStrike" cap="none">
                  <a:solidFill>
                    <a:srgbClr val="2B2C30"/>
                  </a:solidFill>
                  <a:latin typeface="Lexend"/>
                  <a:ea typeface="Lexend"/>
                  <a:cs typeface="Lexend"/>
                  <a:sym typeface="Lexend"/>
                </a:rPr>
                <a:t>$3.1 trillion a year </a:t>
              </a:r>
              <a:r>
                <a:rPr lang="en-US" sz="2800" b="0" i="0" u="none" strike="noStrike" cap="none">
                  <a:solidFill>
                    <a:srgbClr val="2B2C30"/>
                  </a:solidFill>
                  <a:latin typeface="Lexend"/>
                  <a:ea typeface="Lexend"/>
                  <a:cs typeface="Lexend"/>
                  <a:sym typeface="Lexend"/>
                </a:rPr>
                <a:t>alone, according to a </a:t>
              </a:r>
              <a:r>
                <a:rPr lang="en-US" sz="2800" b="0" i="0" u="sng" strike="noStrike" cap="none">
                  <a:solidFill>
                    <a:schemeClr val="dk1"/>
                  </a:solidFill>
                  <a:latin typeface="Lexend"/>
                  <a:ea typeface="Lexend"/>
                  <a:cs typeface="Lexend"/>
                  <a:sym typeface="Lexend"/>
                  <a:hlinkClick r:id="rId3">
                    <a:extLst>
                      <a:ext uri="{A12FA001-AC4F-418D-AE19-62706E023703}">
                        <ahyp:hlinkClr xmlns:ahyp="http://schemas.microsoft.com/office/drawing/2018/hyperlinkcolor" val="tx"/>
                      </a:ext>
                    </a:extLst>
                  </a:hlinkClick>
                </a:rPr>
                <a:t>report from IBM</a:t>
              </a:r>
              <a:r>
                <a:rPr lang="en-US" sz="2800" b="0" i="0" u="none" strike="noStrike" cap="none">
                  <a:solidFill>
                    <a:srgbClr val="2B2C30"/>
                  </a:solidFill>
                  <a:latin typeface="Lexend"/>
                  <a:ea typeface="Lexend"/>
                  <a:cs typeface="Lexend"/>
                  <a:sym typeface="Lexend"/>
                </a:rPr>
                <a:t>.</a:t>
              </a:r>
              <a:r>
                <a:rPr lang="en-US" sz="2800" b="1" i="0" u="none" strike="noStrike" cap="none">
                  <a:solidFill>
                    <a:srgbClr val="2B2C30"/>
                  </a:solidFill>
                  <a:latin typeface="Lexend"/>
                  <a:ea typeface="Lexend"/>
                  <a:cs typeface="Lexend"/>
                  <a:sym typeface="Lexend"/>
                </a:rPr>
                <a:t>”</a:t>
              </a:r>
              <a:endParaRPr sz="1400" b="0" i="0" u="none" strike="noStrike" cap="none">
                <a:solidFill>
                  <a:srgbClr val="000000"/>
                </a:solidFill>
                <a:latin typeface="Arial"/>
                <a:ea typeface="Arial"/>
                <a:cs typeface="Arial"/>
                <a:sym typeface="Arial"/>
              </a:endParaRPr>
            </a:p>
          </p:txBody>
        </p:sp>
        <p:sp>
          <p:nvSpPr>
            <p:cNvPr id="148" name="Google Shape;148;p18"/>
            <p:cNvSpPr/>
            <p:nvPr/>
          </p:nvSpPr>
          <p:spPr>
            <a:xfrm>
              <a:off x="8781" y="-49920"/>
              <a:ext cx="2374546" cy="560333"/>
            </a:xfrm>
            <a:custGeom>
              <a:avLst/>
              <a:gdLst/>
              <a:ahLst/>
              <a:cxnLst/>
              <a:rect l="l" t="t" r="r" b="b"/>
              <a:pathLst>
                <a:path w="2374546" h="749223" extrusionOk="0">
                  <a:moveTo>
                    <a:pt x="0" y="0"/>
                  </a:moveTo>
                  <a:lnTo>
                    <a:pt x="2374546" y="0"/>
                  </a:lnTo>
                  <a:lnTo>
                    <a:pt x="2374546" y="749223"/>
                  </a:lnTo>
                  <a:lnTo>
                    <a:pt x="0" y="749223"/>
                  </a:lnTo>
                  <a:close/>
                </a:path>
              </a:pathLst>
            </a:custGeom>
            <a:solidFill>
              <a:srgbClr val="FFFFFF"/>
            </a:solidFill>
            <a:ln>
              <a:noFill/>
            </a:ln>
          </p:spPr>
          <p:txBody>
            <a:bodyPr spcFirstLastPara="1" wrap="square" lIns="685800" tIns="45700" rIns="685800" bIns="45700" anchor="ctr" anchorCtr="0">
              <a:noAutofit/>
            </a:bodyPr>
            <a:lstStyle/>
            <a:p>
              <a:pPr marL="0" marR="0" lvl="0" indent="0" algn="ctr" rtl="0">
                <a:lnSpc>
                  <a:spcPct val="120000"/>
                </a:lnSpc>
                <a:spcBef>
                  <a:spcPts val="0"/>
                </a:spcBef>
                <a:spcAft>
                  <a:spcPts val="0"/>
                </a:spcAft>
                <a:buClr>
                  <a:srgbClr val="000000"/>
                </a:buClr>
                <a:buSzPts val="2400"/>
                <a:buFont typeface="Arial"/>
                <a:buNone/>
              </a:pPr>
              <a:r>
                <a:rPr lang="en-US" sz="2400" b="1" i="0" u="none" strike="noStrike" cap="none">
                  <a:solidFill>
                    <a:srgbClr val="2B2C30"/>
                  </a:solidFill>
                  <a:latin typeface="Lexend"/>
                  <a:ea typeface="Lexend"/>
                  <a:cs typeface="Lexend"/>
                  <a:sym typeface="Lexend"/>
                </a:rPr>
                <a:t>“</a:t>
              </a:r>
              <a:r>
                <a:rPr lang="en-US" sz="2400" b="0" i="0" u="none" strike="noStrike" cap="none">
                  <a:solidFill>
                    <a:srgbClr val="2B2C30"/>
                  </a:solidFill>
                  <a:latin typeface="Lexend Light"/>
                  <a:ea typeface="Lexend Light"/>
                  <a:cs typeface="Lexend Light"/>
                  <a:sym typeface="Lexend Light"/>
                </a:rPr>
                <a:t>According to a PwC study of CEOs, </a:t>
              </a:r>
              <a:r>
                <a:rPr lang="en-US" sz="2400" b="1" i="0" u="none" strike="noStrike" cap="none">
                  <a:solidFill>
                    <a:srgbClr val="2B2C30"/>
                  </a:solidFill>
                  <a:latin typeface="Lexend"/>
                  <a:ea typeface="Lexend"/>
                  <a:cs typeface="Lexend"/>
                  <a:sym typeface="Lexend"/>
                </a:rPr>
                <a:t>40% of business leaders are concerned [human errors] increases the risk of their organization not complying with relevant laws and regulations.”</a:t>
              </a: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FEEE7"/>
        </a:solidFill>
        <a:effectLst/>
      </p:bgPr>
    </p:bg>
    <p:spTree>
      <p:nvGrpSpPr>
        <p:cNvPr id="1" name="Shape 153"/>
        <p:cNvGrpSpPr/>
        <p:nvPr/>
      </p:nvGrpSpPr>
      <p:grpSpPr>
        <a:xfrm>
          <a:off x="0" y="0"/>
          <a:ext cx="0" cy="0"/>
          <a:chOff x="0" y="0"/>
          <a:chExt cx="0" cy="0"/>
        </a:xfrm>
      </p:grpSpPr>
      <p:sp>
        <p:nvSpPr>
          <p:cNvPr id="154" name="Google Shape;154;p19"/>
          <p:cNvSpPr/>
          <p:nvPr/>
        </p:nvSpPr>
        <p:spPr>
          <a:xfrm>
            <a:off x="9716320" y="0"/>
            <a:ext cx="7826525" cy="10287000"/>
          </a:xfrm>
          <a:custGeom>
            <a:avLst/>
            <a:gdLst/>
            <a:ahLst/>
            <a:cxnLst/>
            <a:rect l="l" t="t" r="r" b="b"/>
            <a:pathLst>
              <a:path w="2061029" h="2709333" extrusionOk="0">
                <a:moveTo>
                  <a:pt x="0" y="0"/>
                </a:moveTo>
                <a:lnTo>
                  <a:pt x="2061029" y="0"/>
                </a:lnTo>
                <a:lnTo>
                  <a:pt x="2061029" y="2709333"/>
                </a:lnTo>
                <a:lnTo>
                  <a:pt x="0" y="270933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Lexend Light"/>
              <a:ea typeface="Lexend Light"/>
              <a:cs typeface="Lexend Light"/>
              <a:sym typeface="Lexend Light"/>
            </a:endParaRPr>
          </a:p>
        </p:txBody>
      </p:sp>
      <p:sp>
        <p:nvSpPr>
          <p:cNvPr id="155" name="Google Shape;155;p19"/>
          <p:cNvSpPr/>
          <p:nvPr/>
        </p:nvSpPr>
        <p:spPr>
          <a:xfrm>
            <a:off x="374700" y="5524500"/>
            <a:ext cx="8769300" cy="9254097"/>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cmpd="sng">
            <a:solidFill>
              <a:srgbClr val="2B2C3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Lexend Light"/>
              <a:ea typeface="Lexend Light"/>
              <a:cs typeface="Lexend Light"/>
              <a:sym typeface="Lexend Light"/>
            </a:endParaRPr>
          </a:p>
        </p:txBody>
      </p:sp>
      <p:sp>
        <p:nvSpPr>
          <p:cNvPr id="156" name="Google Shape;156;p19"/>
          <p:cNvSpPr txBox="1"/>
          <p:nvPr/>
        </p:nvSpPr>
        <p:spPr>
          <a:xfrm>
            <a:off x="1196822" y="6500518"/>
            <a:ext cx="7125056" cy="7410507"/>
          </a:xfrm>
          <a:prstGeom prst="rect">
            <a:avLst/>
          </a:prstGeom>
          <a:noFill/>
          <a:ln>
            <a:noFill/>
          </a:ln>
        </p:spPr>
        <p:txBody>
          <a:bodyPr spcFirstLastPara="1" wrap="square" lIns="50800" tIns="50800" rIns="50800" bIns="50800" anchor="ctr" anchorCtr="0">
            <a:noAutofit/>
          </a:bodyPr>
          <a:lstStyle/>
          <a:p>
            <a:pPr marL="0" marR="0" lvl="0" indent="0" algn="ctr" rtl="0">
              <a:lnSpc>
                <a:spcPct val="117777"/>
              </a:lnSpc>
              <a:spcBef>
                <a:spcPts val="0"/>
              </a:spcBef>
              <a:spcAft>
                <a:spcPts val="0"/>
              </a:spcAft>
              <a:buClr>
                <a:srgbClr val="000000"/>
              </a:buClr>
              <a:buSzPts val="1800"/>
              <a:buFont typeface="Arial"/>
              <a:buNone/>
            </a:pPr>
            <a:endParaRPr sz="1800" b="0" i="0" u="none" strike="noStrike" cap="none">
              <a:solidFill>
                <a:schemeClr val="dk1"/>
              </a:solidFill>
              <a:latin typeface="Lexend Light"/>
              <a:ea typeface="Lexend Light"/>
              <a:cs typeface="Lexend Light"/>
              <a:sym typeface="Lexend Light"/>
            </a:endParaRPr>
          </a:p>
        </p:txBody>
      </p:sp>
      <p:grpSp>
        <p:nvGrpSpPr>
          <p:cNvPr id="157" name="Google Shape;157;p19"/>
          <p:cNvGrpSpPr/>
          <p:nvPr/>
        </p:nvGrpSpPr>
        <p:grpSpPr>
          <a:xfrm>
            <a:off x="1270040" y="7382765"/>
            <a:ext cx="6978620" cy="7364423"/>
            <a:chOff x="0" y="0"/>
            <a:chExt cx="812800" cy="812800"/>
          </a:xfrm>
        </p:grpSpPr>
        <p:sp>
          <p:nvSpPr>
            <p:cNvPr id="158" name="Google Shape;158;p19"/>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cmpd="sng">
              <a:solidFill>
                <a:srgbClr val="2B2C3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Lexend Light"/>
                <a:ea typeface="Lexend Light"/>
                <a:cs typeface="Lexend Light"/>
                <a:sym typeface="Lexend Light"/>
              </a:endParaRPr>
            </a:p>
          </p:txBody>
        </p:sp>
        <p:sp>
          <p:nvSpPr>
            <p:cNvPr id="159" name="Google Shape;159;p19"/>
            <p:cNvSpPr txBox="1"/>
            <p:nvPr/>
          </p:nvSpPr>
          <p:spPr>
            <a:xfrm>
              <a:off x="76200" y="85725"/>
              <a:ext cx="660400" cy="650875"/>
            </a:xfrm>
            <a:prstGeom prst="rect">
              <a:avLst/>
            </a:prstGeom>
            <a:noFill/>
            <a:ln>
              <a:noFill/>
            </a:ln>
          </p:spPr>
          <p:txBody>
            <a:bodyPr spcFirstLastPara="1" wrap="square" lIns="50800" tIns="50800" rIns="50800" bIns="50800" anchor="ctr" anchorCtr="0">
              <a:noAutofit/>
            </a:bodyPr>
            <a:lstStyle/>
            <a:p>
              <a:pPr marL="0" marR="0" lvl="0" indent="0" algn="ctr" rtl="0">
                <a:lnSpc>
                  <a:spcPct val="117777"/>
                </a:lnSpc>
                <a:spcBef>
                  <a:spcPts val="0"/>
                </a:spcBef>
                <a:spcAft>
                  <a:spcPts val="0"/>
                </a:spcAft>
                <a:buClr>
                  <a:srgbClr val="000000"/>
                </a:buClr>
                <a:buSzPts val="1800"/>
                <a:buFont typeface="Arial"/>
                <a:buNone/>
              </a:pPr>
              <a:endParaRPr sz="1800" b="0" i="0" u="none" strike="noStrike" cap="none">
                <a:solidFill>
                  <a:schemeClr val="dk1"/>
                </a:solidFill>
                <a:latin typeface="Lexend Light"/>
                <a:ea typeface="Lexend Light"/>
                <a:cs typeface="Lexend Light"/>
                <a:sym typeface="Lexend Light"/>
              </a:endParaRPr>
            </a:p>
          </p:txBody>
        </p:sp>
      </p:grpSp>
      <p:grpSp>
        <p:nvGrpSpPr>
          <p:cNvPr id="160" name="Google Shape;160;p19"/>
          <p:cNvGrpSpPr/>
          <p:nvPr/>
        </p:nvGrpSpPr>
        <p:grpSpPr>
          <a:xfrm>
            <a:off x="2426190" y="9741255"/>
            <a:ext cx="4666320" cy="4924290"/>
            <a:chOff x="0" y="0"/>
            <a:chExt cx="812800" cy="812800"/>
          </a:xfrm>
        </p:grpSpPr>
        <p:sp>
          <p:nvSpPr>
            <p:cNvPr id="161" name="Google Shape;161;p19"/>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cmpd="sng">
              <a:solidFill>
                <a:srgbClr val="2B2C3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Lexend Light"/>
                <a:ea typeface="Lexend Light"/>
                <a:cs typeface="Lexend Light"/>
                <a:sym typeface="Lexend Light"/>
              </a:endParaRPr>
            </a:p>
          </p:txBody>
        </p:sp>
        <p:sp>
          <p:nvSpPr>
            <p:cNvPr id="162" name="Google Shape;162;p19"/>
            <p:cNvSpPr txBox="1"/>
            <p:nvPr/>
          </p:nvSpPr>
          <p:spPr>
            <a:xfrm>
              <a:off x="76200" y="85725"/>
              <a:ext cx="660400" cy="650875"/>
            </a:xfrm>
            <a:prstGeom prst="rect">
              <a:avLst/>
            </a:prstGeom>
            <a:noFill/>
            <a:ln>
              <a:noFill/>
            </a:ln>
          </p:spPr>
          <p:txBody>
            <a:bodyPr spcFirstLastPara="1" wrap="square" lIns="50800" tIns="50800" rIns="50800" bIns="50800" anchor="ctr" anchorCtr="0">
              <a:noAutofit/>
            </a:bodyPr>
            <a:lstStyle/>
            <a:p>
              <a:pPr marL="0" marR="0" lvl="0" indent="0" algn="ctr" rtl="0">
                <a:lnSpc>
                  <a:spcPct val="117777"/>
                </a:lnSpc>
                <a:spcBef>
                  <a:spcPts val="0"/>
                </a:spcBef>
                <a:spcAft>
                  <a:spcPts val="0"/>
                </a:spcAft>
                <a:buClr>
                  <a:srgbClr val="000000"/>
                </a:buClr>
                <a:buSzPts val="1800"/>
                <a:buFont typeface="Arial"/>
                <a:buNone/>
              </a:pPr>
              <a:endParaRPr sz="1800" b="0" i="0" u="none" strike="noStrike" cap="none">
                <a:solidFill>
                  <a:schemeClr val="dk1"/>
                </a:solidFill>
                <a:latin typeface="Lexend Light"/>
                <a:ea typeface="Lexend Light"/>
                <a:cs typeface="Lexend Light"/>
                <a:sym typeface="Lexend Light"/>
              </a:endParaRPr>
            </a:p>
          </p:txBody>
        </p:sp>
      </p:grpSp>
      <p:sp>
        <p:nvSpPr>
          <p:cNvPr id="163" name="Google Shape;163;p19"/>
          <p:cNvSpPr txBox="1"/>
          <p:nvPr/>
        </p:nvSpPr>
        <p:spPr>
          <a:xfrm>
            <a:off x="2441797" y="6013946"/>
            <a:ext cx="4635000" cy="12315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Clr>
                <a:srgbClr val="000000"/>
              </a:buClr>
              <a:buSzPts val="8000"/>
              <a:buFont typeface="Arial"/>
              <a:buNone/>
            </a:pPr>
            <a:r>
              <a:rPr lang="en-US" sz="8000" b="0" i="0" u="none" strike="noStrike" cap="none" dirty="0">
                <a:solidFill>
                  <a:srgbClr val="2B2C30"/>
                </a:solidFill>
                <a:latin typeface="Lexend"/>
                <a:ea typeface="Lexend"/>
                <a:cs typeface="Lexend"/>
                <a:sym typeface="Lexend"/>
              </a:rPr>
              <a:t>511.24 M</a:t>
            </a:r>
            <a:endParaRPr sz="1400" b="0" i="0" u="none" strike="noStrike" cap="none" dirty="0">
              <a:solidFill>
                <a:srgbClr val="000000"/>
              </a:solidFill>
              <a:latin typeface="Arial"/>
              <a:ea typeface="Arial"/>
              <a:cs typeface="Arial"/>
              <a:sym typeface="Arial"/>
            </a:endParaRPr>
          </a:p>
        </p:txBody>
      </p:sp>
      <p:sp>
        <p:nvSpPr>
          <p:cNvPr id="164" name="Google Shape;164;p19"/>
          <p:cNvSpPr txBox="1"/>
          <p:nvPr/>
        </p:nvSpPr>
        <p:spPr>
          <a:xfrm>
            <a:off x="1784909" y="8398992"/>
            <a:ext cx="5949000" cy="10158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Clr>
                <a:srgbClr val="000000"/>
              </a:buClr>
              <a:buSzPts val="6600"/>
              <a:buFont typeface="Arial"/>
              <a:buNone/>
            </a:pPr>
            <a:r>
              <a:rPr lang="en-US" sz="6600" b="0" i="0" u="none" strike="noStrike" cap="none" dirty="0">
                <a:solidFill>
                  <a:srgbClr val="2B2C30"/>
                </a:solidFill>
                <a:latin typeface="Lexend"/>
                <a:ea typeface="Lexend"/>
                <a:cs typeface="Lexend"/>
                <a:sym typeface="Lexend"/>
              </a:rPr>
              <a:t>CAGR 9.89%</a:t>
            </a:r>
            <a:endParaRPr sz="1400" b="0" i="0" u="none" strike="noStrike" cap="none" dirty="0">
              <a:solidFill>
                <a:srgbClr val="000000"/>
              </a:solidFill>
              <a:latin typeface="Arial"/>
              <a:ea typeface="Arial"/>
              <a:cs typeface="Arial"/>
              <a:sym typeface="Arial"/>
            </a:endParaRPr>
          </a:p>
        </p:txBody>
      </p:sp>
      <p:sp>
        <p:nvSpPr>
          <p:cNvPr id="165" name="Google Shape;165;p19"/>
          <p:cNvSpPr txBox="1"/>
          <p:nvPr/>
        </p:nvSpPr>
        <p:spPr>
          <a:xfrm>
            <a:off x="1113007" y="2515122"/>
            <a:ext cx="8030993" cy="2400657"/>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000000"/>
              </a:buClr>
              <a:buSzPts val="2600"/>
              <a:buFont typeface="Arial"/>
              <a:buNone/>
            </a:pPr>
            <a:r>
              <a:rPr lang="en-US" sz="2600" b="0" i="0" u="none" strike="noStrike" cap="none">
                <a:solidFill>
                  <a:srgbClr val="2B2C30"/>
                </a:solidFill>
                <a:latin typeface="Lexend"/>
                <a:ea typeface="Lexend"/>
                <a:cs typeface="Lexend"/>
                <a:sym typeface="Lexend"/>
              </a:rPr>
              <a:t>The Global Mobile Forms Automation Software Market size was valued at USD 290.35 million in 2022 and is expected to expand at a compound annual growth rate </a:t>
            </a:r>
            <a:r>
              <a:rPr lang="en-US" sz="2600" b="1" i="0" u="none" strike="noStrike" cap="none">
                <a:solidFill>
                  <a:srgbClr val="2B2C30"/>
                </a:solidFill>
                <a:latin typeface="Lexend"/>
                <a:ea typeface="Lexend"/>
                <a:cs typeface="Lexend"/>
                <a:sym typeface="Lexend"/>
              </a:rPr>
              <a:t>(CAGR) of 9.89% during the forecast period, hitting 511.24 million by 2028</a:t>
            </a:r>
            <a:r>
              <a:rPr lang="en-US" sz="2600" b="0" i="0" u="none" strike="noStrike" cap="none">
                <a:solidFill>
                  <a:srgbClr val="2B2C30"/>
                </a:solidFill>
                <a:latin typeface="Lexend"/>
                <a:ea typeface="Lexend"/>
                <a:cs typeface="Lexend"/>
                <a:sym typeface="Lexend"/>
              </a:rPr>
              <a:t>.</a:t>
            </a:r>
            <a:endParaRPr sz="1400" b="0" i="0" u="none" strike="noStrike" cap="none">
              <a:solidFill>
                <a:srgbClr val="000000"/>
              </a:solidFill>
              <a:latin typeface="Arial"/>
              <a:ea typeface="Arial"/>
              <a:cs typeface="Arial"/>
              <a:sym typeface="Arial"/>
            </a:endParaRPr>
          </a:p>
        </p:txBody>
      </p:sp>
      <p:sp>
        <p:nvSpPr>
          <p:cNvPr id="166" name="Google Shape;166;p19"/>
          <p:cNvSpPr txBox="1"/>
          <p:nvPr/>
        </p:nvSpPr>
        <p:spPr>
          <a:xfrm>
            <a:off x="10363200" y="800100"/>
            <a:ext cx="6650400" cy="3078900"/>
          </a:xfrm>
          <a:prstGeom prst="rect">
            <a:avLst/>
          </a:prstGeom>
          <a:noFill/>
          <a:ln>
            <a:noFill/>
          </a:ln>
        </p:spPr>
        <p:txBody>
          <a:bodyPr spcFirstLastPara="1" wrap="square" lIns="0" tIns="0" rIns="0" bIns="0" anchor="t" anchorCtr="0">
            <a:spAutoFit/>
          </a:bodyPr>
          <a:lstStyle/>
          <a:p>
            <a:pPr marL="0" marR="0" lvl="0" indent="0" algn="l" rtl="0">
              <a:lnSpc>
                <a:spcPct val="153349"/>
              </a:lnSpc>
              <a:spcBef>
                <a:spcPts val="0"/>
              </a:spcBef>
              <a:spcAft>
                <a:spcPts val="0"/>
              </a:spcAft>
              <a:buClr>
                <a:srgbClr val="000000"/>
              </a:buClr>
              <a:buSzPts val="2000"/>
              <a:buFont typeface="Arial"/>
              <a:buNone/>
            </a:pPr>
            <a:r>
              <a:rPr lang="en-US" sz="2000" b="1" i="0" u="none" strike="noStrike" cap="none">
                <a:solidFill>
                  <a:srgbClr val="2B2C30"/>
                </a:solidFill>
                <a:latin typeface="Lexend"/>
                <a:ea typeface="Lexend"/>
                <a:cs typeface="Lexend"/>
                <a:sym typeface="Lexend"/>
              </a:rPr>
              <a:t>Seventy percent of respondents say their organizations are at least piloting automation technologies in one or more business units or functions</a:t>
            </a:r>
            <a:r>
              <a:rPr lang="en-US" sz="2000" b="0" i="0" u="none" strike="noStrike" cap="none">
                <a:solidFill>
                  <a:srgbClr val="2B2C30"/>
                </a:solidFill>
                <a:latin typeface="Lexend Light"/>
                <a:ea typeface="Lexend Light"/>
                <a:cs typeface="Lexend Light"/>
                <a:sym typeface="Lexend Light"/>
              </a:rPr>
              <a:t>, up from 66 percent in 2020 and 57 percent in 2018.</a:t>
            </a:r>
            <a:endParaRPr sz="1400" b="0" i="0" u="none" strike="noStrike" cap="none">
              <a:solidFill>
                <a:srgbClr val="000000"/>
              </a:solidFill>
              <a:latin typeface="Arial"/>
              <a:ea typeface="Arial"/>
              <a:cs typeface="Arial"/>
              <a:sym typeface="Arial"/>
            </a:endParaRPr>
          </a:p>
          <a:p>
            <a:pPr marL="0" marR="0" lvl="0" indent="0" algn="r" rtl="0">
              <a:lnSpc>
                <a:spcPct val="170388"/>
              </a:lnSpc>
              <a:spcBef>
                <a:spcPts val="0"/>
              </a:spcBef>
              <a:spcAft>
                <a:spcPts val="0"/>
              </a:spcAft>
              <a:buClr>
                <a:srgbClr val="000000"/>
              </a:buClr>
              <a:buSzPts val="1800"/>
              <a:buFont typeface="Arial"/>
              <a:buNone/>
            </a:pPr>
            <a:r>
              <a:rPr lang="en-US" sz="1800" b="1" i="0" u="none" strike="noStrike" cap="none">
                <a:solidFill>
                  <a:srgbClr val="2B2C30"/>
                </a:solidFill>
                <a:latin typeface="Lexend"/>
                <a:ea typeface="Lexend"/>
                <a:cs typeface="Lexend"/>
                <a:sym typeface="Lexend"/>
              </a:rPr>
              <a:t>McKinsey.com</a:t>
            </a:r>
            <a:endParaRPr sz="1400" b="0" i="0" u="none" strike="noStrike" cap="none">
              <a:solidFill>
                <a:srgbClr val="000000"/>
              </a:solidFill>
              <a:latin typeface="Arial"/>
              <a:ea typeface="Arial"/>
              <a:cs typeface="Arial"/>
              <a:sym typeface="Arial"/>
            </a:endParaRPr>
          </a:p>
          <a:p>
            <a:pPr marL="0" marR="0" lvl="0" indent="0" algn="r" rtl="0">
              <a:lnSpc>
                <a:spcPct val="191687"/>
              </a:lnSpc>
              <a:spcBef>
                <a:spcPts val="0"/>
              </a:spcBef>
              <a:spcAft>
                <a:spcPts val="0"/>
              </a:spcAft>
              <a:buClr>
                <a:srgbClr val="000000"/>
              </a:buClr>
              <a:buSzPts val="1600"/>
              <a:buFont typeface="Arial"/>
              <a:buNone/>
            </a:pPr>
            <a:r>
              <a:rPr lang="en-US" sz="1600" b="0" i="0" u="none" strike="noStrike" cap="none">
                <a:solidFill>
                  <a:srgbClr val="2B2C30"/>
                </a:solidFill>
                <a:latin typeface="Lexend Light"/>
                <a:ea typeface="Lexend Light"/>
                <a:cs typeface="Lexend Light"/>
                <a:sym typeface="Lexend Light"/>
              </a:rPr>
              <a:t>July 2022</a:t>
            </a:r>
            <a:endParaRPr sz="1400" b="0" i="0" u="none" strike="noStrike" cap="none">
              <a:solidFill>
                <a:srgbClr val="000000"/>
              </a:solidFill>
              <a:latin typeface="Arial"/>
              <a:ea typeface="Arial"/>
              <a:cs typeface="Arial"/>
              <a:sym typeface="Arial"/>
            </a:endParaRPr>
          </a:p>
        </p:txBody>
      </p:sp>
      <p:sp>
        <p:nvSpPr>
          <p:cNvPr id="167" name="Google Shape;167;p19"/>
          <p:cNvSpPr txBox="1"/>
          <p:nvPr/>
        </p:nvSpPr>
        <p:spPr>
          <a:xfrm>
            <a:off x="1113007" y="1597389"/>
            <a:ext cx="7458673" cy="666849"/>
          </a:xfrm>
          <a:prstGeom prst="rect">
            <a:avLst/>
          </a:prstGeom>
          <a:noFill/>
          <a:ln>
            <a:noFill/>
          </a:ln>
        </p:spPr>
        <p:txBody>
          <a:bodyPr spcFirstLastPara="1" wrap="square" lIns="0" tIns="0" rIns="0" bIns="0" anchor="t" anchorCtr="0">
            <a:spAutoFit/>
          </a:bodyPr>
          <a:lstStyle/>
          <a:p>
            <a:pPr marL="0" marR="0" lvl="0" indent="0" algn="l" rtl="0">
              <a:lnSpc>
                <a:spcPct val="108333"/>
              </a:lnSpc>
              <a:spcBef>
                <a:spcPts val="0"/>
              </a:spcBef>
              <a:spcAft>
                <a:spcPts val="0"/>
              </a:spcAft>
              <a:buClr>
                <a:srgbClr val="000000"/>
              </a:buClr>
              <a:buSzPts val="4800"/>
              <a:buFont typeface="Arial"/>
              <a:buNone/>
            </a:pPr>
            <a:r>
              <a:rPr lang="en-US" sz="4800" b="1" i="0" u="none" strike="noStrike" cap="none">
                <a:solidFill>
                  <a:srgbClr val="2B2C30"/>
                </a:solidFill>
                <a:latin typeface="Lexend"/>
                <a:ea typeface="Lexend"/>
                <a:cs typeface="Lexend"/>
                <a:sym typeface="Lexend"/>
              </a:rPr>
              <a:t>The Market.</a:t>
            </a:r>
            <a:endParaRPr sz="1400" b="0" i="0" u="none" strike="noStrike" cap="none">
              <a:solidFill>
                <a:srgbClr val="000000"/>
              </a:solidFill>
              <a:latin typeface="Arial"/>
              <a:ea typeface="Arial"/>
              <a:cs typeface="Arial"/>
              <a:sym typeface="Arial"/>
            </a:endParaRPr>
          </a:p>
        </p:txBody>
      </p:sp>
      <p:cxnSp>
        <p:nvCxnSpPr>
          <p:cNvPr id="168" name="Google Shape;168;p19"/>
          <p:cNvCxnSpPr/>
          <p:nvPr/>
        </p:nvCxnSpPr>
        <p:spPr>
          <a:xfrm rot="10800000">
            <a:off x="12676125" y="3957275"/>
            <a:ext cx="1971000" cy="300"/>
          </a:xfrm>
          <a:prstGeom prst="straightConnector1">
            <a:avLst/>
          </a:prstGeom>
          <a:noFill/>
          <a:ln w="38100" cap="flat" cmpd="sng">
            <a:solidFill>
              <a:srgbClr val="2B2C30"/>
            </a:solidFill>
            <a:prstDash val="solid"/>
            <a:round/>
            <a:headEnd type="none" w="sm" len="sm"/>
            <a:tailEnd type="none" w="sm" len="sm"/>
          </a:ln>
        </p:spPr>
      </p:cxnSp>
      <p:sp>
        <p:nvSpPr>
          <p:cNvPr id="169" name="Google Shape;169;p19"/>
          <p:cNvSpPr txBox="1"/>
          <p:nvPr/>
        </p:nvSpPr>
        <p:spPr>
          <a:xfrm>
            <a:off x="10357158" y="4359725"/>
            <a:ext cx="6650400" cy="5435700"/>
          </a:xfrm>
          <a:prstGeom prst="rect">
            <a:avLst/>
          </a:prstGeom>
          <a:noFill/>
          <a:ln>
            <a:noFill/>
          </a:ln>
        </p:spPr>
        <p:txBody>
          <a:bodyPr spcFirstLastPara="1" wrap="square" lIns="0" tIns="0" rIns="0" bIns="0" anchor="t" anchorCtr="0">
            <a:spAutoFit/>
          </a:bodyPr>
          <a:lstStyle/>
          <a:p>
            <a:pPr marL="0" marR="0" lvl="0" indent="0" algn="l" rtl="0">
              <a:lnSpc>
                <a:spcPct val="153250"/>
              </a:lnSpc>
              <a:spcBef>
                <a:spcPts val="0"/>
              </a:spcBef>
              <a:spcAft>
                <a:spcPts val="0"/>
              </a:spcAft>
              <a:buClr>
                <a:srgbClr val="000000"/>
              </a:buClr>
              <a:buSzPts val="2000"/>
              <a:buFont typeface="Arial"/>
              <a:buNone/>
            </a:pPr>
            <a:r>
              <a:rPr lang="en-US" sz="2000" b="0" i="0" u="none" strike="noStrike" cap="none">
                <a:solidFill>
                  <a:srgbClr val="2B2C30"/>
                </a:solidFill>
                <a:latin typeface="Lexend Light"/>
                <a:ea typeface="Lexend Light"/>
                <a:cs typeface="Lexend Light"/>
                <a:sym typeface="Lexend Light"/>
              </a:rPr>
              <a:t>Rising workloads and increasing data management push the sales of form automation software market that includes </a:t>
            </a:r>
            <a:r>
              <a:rPr lang="en-US" sz="2000" b="1" i="0" u="none" strike="noStrike" cap="none">
                <a:solidFill>
                  <a:srgbClr val="2B2C30"/>
                </a:solidFill>
                <a:latin typeface="Lexend"/>
                <a:ea typeface="Lexend"/>
                <a:cs typeface="Lexend"/>
                <a:sym typeface="Lexend"/>
              </a:rPr>
              <a:t>building and deploying workflows</a:t>
            </a:r>
            <a:r>
              <a:rPr lang="en-US" sz="2000" b="1">
                <a:solidFill>
                  <a:srgbClr val="2B2C30"/>
                </a:solidFill>
                <a:latin typeface="Lexend"/>
                <a:ea typeface="Lexend"/>
                <a:cs typeface="Lexend"/>
                <a:sym typeface="Lexend"/>
              </a:rPr>
              <a:t>, </a:t>
            </a:r>
            <a:r>
              <a:rPr lang="en-US" sz="2000" b="1" i="0" u="none" strike="noStrike" cap="none">
                <a:solidFill>
                  <a:srgbClr val="2B2C30"/>
                </a:solidFill>
                <a:latin typeface="Lexend"/>
                <a:ea typeface="Lexend"/>
                <a:cs typeface="Lexend"/>
                <a:sym typeface="Lexend"/>
              </a:rPr>
              <a:t>automating the recurring manual tasks.</a:t>
            </a:r>
            <a:endParaRPr sz="2000" b="1" i="0" u="none" strike="noStrike" cap="none">
              <a:solidFill>
                <a:srgbClr val="2B2C30"/>
              </a:solidFill>
              <a:latin typeface="Lexend"/>
              <a:ea typeface="Lexend"/>
              <a:cs typeface="Lexend"/>
              <a:sym typeface="Lexend"/>
            </a:endParaRPr>
          </a:p>
          <a:p>
            <a:pPr marL="0" marR="0" lvl="0" indent="0" algn="l" rtl="0">
              <a:lnSpc>
                <a:spcPct val="153250"/>
              </a:lnSpc>
              <a:spcBef>
                <a:spcPts val="0"/>
              </a:spcBef>
              <a:spcAft>
                <a:spcPts val="0"/>
              </a:spcAft>
              <a:buClr>
                <a:srgbClr val="000000"/>
              </a:buClr>
              <a:buSzPts val="2000"/>
              <a:buFont typeface="Arial"/>
              <a:buNone/>
            </a:pPr>
            <a:endParaRPr sz="2000" b="1">
              <a:solidFill>
                <a:srgbClr val="2B2C30"/>
              </a:solidFill>
              <a:latin typeface="Lexend"/>
              <a:ea typeface="Lexend"/>
              <a:cs typeface="Lexend"/>
              <a:sym typeface="Lexend"/>
            </a:endParaRPr>
          </a:p>
          <a:p>
            <a:pPr marL="0" marR="0" lvl="0" indent="0" algn="l" rtl="0">
              <a:lnSpc>
                <a:spcPct val="127708"/>
              </a:lnSpc>
              <a:spcBef>
                <a:spcPts val="0"/>
              </a:spcBef>
              <a:spcAft>
                <a:spcPts val="0"/>
              </a:spcAft>
              <a:buClr>
                <a:srgbClr val="000000"/>
              </a:buClr>
              <a:buSzPts val="2400"/>
              <a:buFont typeface="Arial"/>
              <a:buNone/>
            </a:pPr>
            <a:r>
              <a:rPr lang="en-US" sz="2400" b="0" i="0" u="none" strike="noStrike" cap="none">
                <a:solidFill>
                  <a:srgbClr val="2B2C30"/>
                </a:solidFill>
                <a:latin typeface="Lexend Light"/>
                <a:ea typeface="Lexend Light"/>
                <a:cs typeface="Lexend Light"/>
                <a:sym typeface="Lexend Light"/>
              </a:rPr>
              <a:t>Other factors behind the growth of the form automation software market are the </a:t>
            </a:r>
            <a:r>
              <a:rPr lang="en-US" sz="2400" b="1" i="0" u="none" strike="noStrike" cap="none">
                <a:solidFill>
                  <a:srgbClr val="2B2C30"/>
                </a:solidFill>
                <a:latin typeface="Lexend"/>
                <a:ea typeface="Lexend"/>
                <a:cs typeface="Lexend"/>
                <a:sym typeface="Lexend"/>
              </a:rPr>
              <a:t>rapid digitization and increasing interaction of new-age technologies with automation software.</a:t>
            </a:r>
            <a:endParaRPr sz="2400" b="0" i="0" u="none" strike="noStrike" cap="none">
              <a:solidFill>
                <a:srgbClr val="2B2C30"/>
              </a:solidFill>
              <a:latin typeface="Lexend Light"/>
              <a:ea typeface="Lexend Light"/>
              <a:cs typeface="Lexend Light"/>
              <a:sym typeface="Lexend Light"/>
            </a:endParaRPr>
          </a:p>
          <a:p>
            <a:pPr marL="0" marR="0" lvl="0" indent="0" algn="r" rtl="0">
              <a:lnSpc>
                <a:spcPct val="170277"/>
              </a:lnSpc>
              <a:spcBef>
                <a:spcPts val="0"/>
              </a:spcBef>
              <a:spcAft>
                <a:spcPts val="0"/>
              </a:spcAft>
              <a:buClr>
                <a:srgbClr val="000000"/>
              </a:buClr>
              <a:buSzPts val="1800"/>
              <a:buFont typeface="Arial"/>
              <a:buNone/>
            </a:pPr>
            <a:r>
              <a:rPr lang="en-US" sz="1800" b="1" i="0" u="none" strike="noStrike" cap="none">
                <a:solidFill>
                  <a:srgbClr val="2B2C30"/>
                </a:solidFill>
                <a:latin typeface="Lexend"/>
                <a:ea typeface="Lexend"/>
                <a:cs typeface="Lexend"/>
                <a:sym typeface="Lexend"/>
              </a:rPr>
              <a:t>FutureMarketingInsights.com</a:t>
            </a:r>
            <a:endParaRPr sz="1400" b="0" i="0" u="none" strike="noStrike" cap="none">
              <a:solidFill>
                <a:srgbClr val="000000"/>
              </a:solidFill>
              <a:latin typeface="Arial"/>
              <a:ea typeface="Arial"/>
              <a:cs typeface="Arial"/>
              <a:sym typeface="Arial"/>
            </a:endParaRPr>
          </a:p>
          <a:p>
            <a:pPr marL="0" marR="0" lvl="0" indent="0" algn="r" rtl="0">
              <a:lnSpc>
                <a:spcPct val="191562"/>
              </a:lnSpc>
              <a:spcBef>
                <a:spcPts val="0"/>
              </a:spcBef>
              <a:spcAft>
                <a:spcPts val="0"/>
              </a:spcAft>
              <a:buClr>
                <a:srgbClr val="000000"/>
              </a:buClr>
              <a:buSzPts val="1600"/>
              <a:buFont typeface="Arial"/>
              <a:buNone/>
            </a:pPr>
            <a:r>
              <a:rPr lang="en-US" sz="1600" b="0" i="0" u="none" strike="noStrike" cap="none">
                <a:solidFill>
                  <a:srgbClr val="2B2C30"/>
                </a:solidFill>
                <a:latin typeface="Lexend Light"/>
                <a:ea typeface="Lexend Light"/>
                <a:cs typeface="Lexend Light"/>
                <a:sym typeface="Lexend Light"/>
              </a:rPr>
              <a:t>July 2022</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FEEE7"/>
        </a:solidFill>
        <a:effectLst/>
      </p:bgPr>
    </p:bg>
    <p:spTree>
      <p:nvGrpSpPr>
        <p:cNvPr id="1" name="Shape 174"/>
        <p:cNvGrpSpPr/>
        <p:nvPr/>
      </p:nvGrpSpPr>
      <p:grpSpPr>
        <a:xfrm>
          <a:off x="0" y="0"/>
          <a:ext cx="0" cy="0"/>
          <a:chOff x="0" y="0"/>
          <a:chExt cx="0" cy="0"/>
        </a:xfrm>
      </p:grpSpPr>
      <p:grpSp>
        <p:nvGrpSpPr>
          <p:cNvPr id="175" name="Google Shape;175;p20"/>
          <p:cNvGrpSpPr/>
          <p:nvPr/>
        </p:nvGrpSpPr>
        <p:grpSpPr>
          <a:xfrm>
            <a:off x="0" y="-216991"/>
            <a:ext cx="5065418" cy="10503991"/>
            <a:chOff x="0" y="-57150"/>
            <a:chExt cx="2061029" cy="2766483"/>
          </a:xfrm>
        </p:grpSpPr>
        <p:sp>
          <p:nvSpPr>
            <p:cNvPr id="176" name="Google Shape;176;p20"/>
            <p:cNvSpPr/>
            <p:nvPr/>
          </p:nvSpPr>
          <p:spPr>
            <a:xfrm>
              <a:off x="0" y="0"/>
              <a:ext cx="2061029" cy="2709333"/>
            </a:xfrm>
            <a:custGeom>
              <a:avLst/>
              <a:gdLst/>
              <a:ahLst/>
              <a:cxnLst/>
              <a:rect l="l" t="t" r="r" b="b"/>
              <a:pathLst>
                <a:path w="2061029" h="2709333" extrusionOk="0">
                  <a:moveTo>
                    <a:pt x="0" y="0"/>
                  </a:moveTo>
                  <a:lnTo>
                    <a:pt x="2061029" y="0"/>
                  </a:lnTo>
                  <a:lnTo>
                    <a:pt x="2061029" y="2709333"/>
                  </a:lnTo>
                  <a:lnTo>
                    <a:pt x="0" y="270933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Lexend Light"/>
                <a:ea typeface="Lexend Light"/>
                <a:cs typeface="Lexend Light"/>
                <a:sym typeface="Lexend Light"/>
              </a:endParaRPr>
            </a:p>
          </p:txBody>
        </p:sp>
        <p:sp>
          <p:nvSpPr>
            <p:cNvPr id="177" name="Google Shape;177;p20"/>
            <p:cNvSpPr txBox="1"/>
            <p:nvPr/>
          </p:nvSpPr>
          <p:spPr>
            <a:xfrm>
              <a:off x="0" y="-57150"/>
              <a:ext cx="812800" cy="869950"/>
            </a:xfrm>
            <a:prstGeom prst="rect">
              <a:avLst/>
            </a:prstGeom>
            <a:noFill/>
            <a:ln>
              <a:noFill/>
            </a:ln>
          </p:spPr>
          <p:txBody>
            <a:bodyPr spcFirstLastPara="1" wrap="square" lIns="50800" tIns="50800" rIns="50800" bIns="50800" anchor="ctr" anchorCtr="0">
              <a:noAutofit/>
            </a:bodyPr>
            <a:lstStyle/>
            <a:p>
              <a:pPr marL="0" marR="0" lvl="0" indent="0" algn="ctr" rtl="0">
                <a:lnSpc>
                  <a:spcPct val="187500"/>
                </a:lnSpc>
                <a:spcBef>
                  <a:spcPts val="0"/>
                </a:spcBef>
                <a:spcAft>
                  <a:spcPts val="0"/>
                </a:spcAft>
                <a:buClr>
                  <a:srgbClr val="000000"/>
                </a:buClr>
                <a:buSzPts val="1800"/>
                <a:buFont typeface="Arial"/>
                <a:buNone/>
              </a:pPr>
              <a:endParaRPr sz="1800" b="0" i="0" u="none" strike="noStrike" cap="none">
                <a:solidFill>
                  <a:schemeClr val="dk1"/>
                </a:solidFill>
                <a:latin typeface="Lexend Light"/>
                <a:ea typeface="Lexend Light"/>
                <a:cs typeface="Lexend Light"/>
                <a:sym typeface="Lexend Light"/>
              </a:endParaRPr>
            </a:p>
          </p:txBody>
        </p:sp>
      </p:grpSp>
      <p:sp>
        <p:nvSpPr>
          <p:cNvPr id="178" name="Google Shape;178;p20"/>
          <p:cNvSpPr txBox="1"/>
          <p:nvPr/>
        </p:nvSpPr>
        <p:spPr>
          <a:xfrm>
            <a:off x="517117" y="2691655"/>
            <a:ext cx="3834600" cy="400200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000000"/>
              </a:buClr>
              <a:buSzPts val="2000"/>
              <a:buFont typeface="Arial"/>
              <a:buNone/>
            </a:pPr>
            <a:r>
              <a:rPr lang="en-US" sz="2000" b="0" i="0" u="none" strike="noStrike" cap="none">
                <a:solidFill>
                  <a:srgbClr val="2B2C30"/>
                </a:solidFill>
                <a:latin typeface="Lexend"/>
                <a:ea typeface="Lexend"/>
                <a:cs typeface="Lexend"/>
                <a:sym typeface="Lexend"/>
              </a:rPr>
              <a:t>Meet the team who embody the magic of human imagination combined with the power of technology.</a:t>
            </a:r>
            <a:endParaRPr sz="2000">
              <a:solidFill>
                <a:srgbClr val="2B2C30"/>
              </a:solidFill>
              <a:latin typeface="Lexend"/>
              <a:ea typeface="Lexend"/>
              <a:cs typeface="Lexend"/>
              <a:sym typeface="Lexend"/>
            </a:endParaRPr>
          </a:p>
          <a:p>
            <a:pPr marL="0" marR="0" lvl="0" indent="0" algn="l" rtl="0">
              <a:lnSpc>
                <a:spcPct val="120000"/>
              </a:lnSpc>
              <a:spcBef>
                <a:spcPts val="0"/>
              </a:spcBef>
              <a:spcAft>
                <a:spcPts val="0"/>
              </a:spcAft>
              <a:buClr>
                <a:srgbClr val="000000"/>
              </a:buClr>
              <a:buSzPts val="2000"/>
              <a:buFont typeface="Arial"/>
              <a:buNone/>
            </a:pPr>
            <a:r>
              <a:rPr lang="en-US" sz="2000" b="0" i="0" u="none" strike="noStrike" cap="none">
                <a:solidFill>
                  <a:srgbClr val="2B2C30"/>
                </a:solidFill>
                <a:latin typeface="Lexend"/>
                <a:ea typeface="Lexend"/>
                <a:cs typeface="Lexend"/>
                <a:sym typeface="Lexend"/>
              </a:rPr>
              <a:t>More than a collection of highly-skilled individuals – we're a spirited ensemble passionate about crafting seamless solutions that transform how the world leverages technology.</a:t>
            </a:r>
            <a:endParaRPr sz="2000" b="0" i="0" u="none" strike="noStrike" cap="none">
              <a:solidFill>
                <a:srgbClr val="2B2C30"/>
              </a:solidFill>
              <a:latin typeface="Arial"/>
              <a:ea typeface="Arial"/>
              <a:cs typeface="Arial"/>
              <a:sym typeface="Arial"/>
            </a:endParaRPr>
          </a:p>
        </p:txBody>
      </p:sp>
      <p:sp>
        <p:nvSpPr>
          <p:cNvPr id="179" name="Google Shape;179;p20"/>
          <p:cNvSpPr txBox="1"/>
          <p:nvPr/>
        </p:nvSpPr>
        <p:spPr>
          <a:xfrm>
            <a:off x="5658673" y="699107"/>
            <a:ext cx="2387700" cy="307800"/>
          </a:xfrm>
          <a:prstGeom prst="rect">
            <a:avLst/>
          </a:prstGeom>
          <a:noFill/>
          <a:ln>
            <a:noFill/>
          </a:ln>
        </p:spPr>
        <p:txBody>
          <a:bodyPr spcFirstLastPara="1" wrap="square" lIns="0" tIns="0" rIns="0" bIns="0" anchor="t" anchorCtr="0">
            <a:spAutoFit/>
          </a:bodyPr>
          <a:lstStyle/>
          <a:p>
            <a:pPr marL="0" marR="0" lvl="0" indent="0" algn="l" rtl="0">
              <a:lnSpc>
                <a:spcPct val="153349"/>
              </a:lnSpc>
              <a:spcBef>
                <a:spcPts val="0"/>
              </a:spcBef>
              <a:spcAft>
                <a:spcPts val="0"/>
              </a:spcAft>
              <a:buClr>
                <a:srgbClr val="000000"/>
              </a:buClr>
              <a:buSzPts val="2000"/>
              <a:buFont typeface="Arial"/>
              <a:buNone/>
            </a:pPr>
            <a:r>
              <a:rPr lang="en-US" sz="2000" b="1" i="0" u="none" strike="noStrike" cap="none">
                <a:solidFill>
                  <a:srgbClr val="2B2C30"/>
                </a:solidFill>
                <a:latin typeface="Lexend"/>
                <a:ea typeface="Lexend"/>
                <a:cs typeface="Lexend"/>
                <a:sym typeface="Lexend"/>
              </a:rPr>
              <a:t>Daryl Maksymec</a:t>
            </a:r>
            <a:endParaRPr sz="1400" b="0" i="0" u="none" strike="noStrike" cap="none">
              <a:solidFill>
                <a:srgbClr val="000000"/>
              </a:solidFill>
              <a:latin typeface="Arial"/>
              <a:ea typeface="Arial"/>
              <a:cs typeface="Arial"/>
              <a:sym typeface="Arial"/>
            </a:endParaRPr>
          </a:p>
        </p:txBody>
      </p:sp>
      <p:sp>
        <p:nvSpPr>
          <p:cNvPr id="180" name="Google Shape;180;p20"/>
          <p:cNvSpPr txBox="1"/>
          <p:nvPr/>
        </p:nvSpPr>
        <p:spPr>
          <a:xfrm>
            <a:off x="517117" y="896892"/>
            <a:ext cx="4548301" cy="1462580"/>
          </a:xfrm>
          <a:prstGeom prst="rect">
            <a:avLst/>
          </a:prstGeom>
          <a:noFill/>
          <a:ln>
            <a:noFill/>
          </a:ln>
        </p:spPr>
        <p:txBody>
          <a:bodyPr spcFirstLastPara="1" wrap="square" lIns="0" tIns="0" rIns="0" bIns="0" anchor="t" anchorCtr="0">
            <a:spAutoFit/>
          </a:bodyPr>
          <a:lstStyle/>
          <a:p>
            <a:pPr marL="0" marR="0" lvl="0" indent="0" algn="l" rtl="0">
              <a:lnSpc>
                <a:spcPct val="108333"/>
              </a:lnSpc>
              <a:spcBef>
                <a:spcPts val="0"/>
              </a:spcBef>
              <a:spcAft>
                <a:spcPts val="0"/>
              </a:spcAft>
              <a:buClr>
                <a:srgbClr val="000000"/>
              </a:buClr>
              <a:buSzPts val="4400"/>
              <a:buFont typeface="Arial"/>
              <a:buNone/>
            </a:pPr>
            <a:r>
              <a:rPr lang="en-US" sz="4400" b="1" i="0" u="none" strike="noStrike" cap="none">
                <a:solidFill>
                  <a:srgbClr val="2B2C30"/>
                </a:solidFill>
                <a:latin typeface="Lexend"/>
                <a:ea typeface="Lexend"/>
                <a:cs typeface="Lexend"/>
                <a:sym typeface="Lexend"/>
              </a:rPr>
              <a:t>Driven </a:t>
            </a:r>
            <a:endParaRPr/>
          </a:p>
          <a:p>
            <a:pPr marL="0" marR="0" lvl="0" indent="0" algn="l" rtl="0">
              <a:lnSpc>
                <a:spcPct val="108333"/>
              </a:lnSpc>
              <a:spcBef>
                <a:spcPts val="0"/>
              </a:spcBef>
              <a:spcAft>
                <a:spcPts val="0"/>
              </a:spcAft>
              <a:buClr>
                <a:srgbClr val="000000"/>
              </a:buClr>
              <a:buSzPts val="4400"/>
              <a:buFont typeface="Arial"/>
              <a:buNone/>
            </a:pPr>
            <a:r>
              <a:rPr lang="en-US" sz="4400" b="1" i="0" u="none" strike="noStrike" cap="none">
                <a:solidFill>
                  <a:srgbClr val="2B2C30"/>
                </a:solidFill>
                <a:latin typeface="Lexend"/>
                <a:ea typeface="Lexend"/>
                <a:cs typeface="Lexend"/>
                <a:sym typeface="Lexend"/>
              </a:rPr>
              <a:t>By Innovation.</a:t>
            </a:r>
            <a:endParaRPr sz="4400" b="0" i="0" u="none" strike="noStrike" cap="none">
              <a:solidFill>
                <a:srgbClr val="000000"/>
              </a:solidFill>
              <a:latin typeface="Arial"/>
              <a:ea typeface="Arial"/>
              <a:cs typeface="Arial"/>
              <a:sym typeface="Arial"/>
            </a:endParaRPr>
          </a:p>
        </p:txBody>
      </p:sp>
      <p:sp>
        <p:nvSpPr>
          <p:cNvPr id="181" name="Google Shape;181;p20"/>
          <p:cNvSpPr txBox="1"/>
          <p:nvPr/>
        </p:nvSpPr>
        <p:spPr>
          <a:xfrm>
            <a:off x="8563385" y="699107"/>
            <a:ext cx="8677800" cy="876300"/>
          </a:xfrm>
          <a:prstGeom prst="rect">
            <a:avLst/>
          </a:prstGeom>
          <a:noFill/>
          <a:ln>
            <a:noFill/>
          </a:ln>
        </p:spPr>
        <p:txBody>
          <a:bodyPr spcFirstLastPara="1" wrap="square" lIns="0" tIns="0" rIns="0" bIns="0" anchor="t" anchorCtr="0">
            <a:spAutoFit/>
          </a:bodyPr>
          <a:lstStyle/>
          <a:p>
            <a:pPr marL="0" marR="0" lvl="0" indent="0" algn="l" rtl="0">
              <a:lnSpc>
                <a:spcPct val="153349"/>
              </a:lnSpc>
              <a:spcBef>
                <a:spcPts val="0"/>
              </a:spcBef>
              <a:spcAft>
                <a:spcPts val="0"/>
              </a:spcAft>
              <a:buClr>
                <a:srgbClr val="000000"/>
              </a:buClr>
              <a:buSzPts val="1400"/>
              <a:buFont typeface="Arial"/>
              <a:buNone/>
            </a:pPr>
            <a:r>
              <a:rPr lang="en-US" sz="1400" b="0" i="0" u="none" strike="noStrike" cap="none">
                <a:solidFill>
                  <a:srgbClr val="2B2C30"/>
                </a:solidFill>
                <a:latin typeface="Lexend"/>
                <a:ea typeface="Lexend"/>
                <a:cs typeface="Lexend"/>
                <a:sym typeface="Lexend"/>
              </a:rPr>
              <a:t>Daryl is the visionary and brain behind Wizara. Keeping the user experience at the forefront, Daryl leads his team to craft solutions using a blend of technical mastery and creative artistry to simplify digital adoption while enabling the endless possibilities of transformative technologies. </a:t>
            </a:r>
            <a:endParaRPr sz="1400" b="0" i="0" u="none" strike="noStrike" cap="none">
              <a:solidFill>
                <a:srgbClr val="000000"/>
              </a:solidFill>
              <a:latin typeface="Arial"/>
              <a:ea typeface="Arial"/>
              <a:cs typeface="Arial"/>
              <a:sym typeface="Arial"/>
            </a:endParaRPr>
          </a:p>
        </p:txBody>
      </p:sp>
      <p:pic>
        <p:nvPicPr>
          <p:cNvPr id="182" name="Google Shape;182;p20"/>
          <p:cNvPicPr preferRelativeResize="0"/>
          <p:nvPr/>
        </p:nvPicPr>
        <p:blipFill rotWithShape="1">
          <a:blip r:embed="rId3">
            <a:alphaModFix/>
          </a:blip>
          <a:srcRect/>
          <a:stretch/>
        </p:blipFill>
        <p:spPr>
          <a:xfrm>
            <a:off x="517117" y="8255824"/>
            <a:ext cx="3218082" cy="529658"/>
          </a:xfrm>
          <a:prstGeom prst="rect">
            <a:avLst/>
          </a:prstGeom>
          <a:noFill/>
          <a:ln>
            <a:noFill/>
          </a:ln>
        </p:spPr>
      </p:pic>
      <p:sp>
        <p:nvSpPr>
          <p:cNvPr id="183" name="Google Shape;183;p20"/>
          <p:cNvSpPr txBox="1"/>
          <p:nvPr/>
        </p:nvSpPr>
        <p:spPr>
          <a:xfrm>
            <a:off x="5658734" y="2081803"/>
            <a:ext cx="2387700" cy="307800"/>
          </a:xfrm>
          <a:prstGeom prst="rect">
            <a:avLst/>
          </a:prstGeom>
          <a:noFill/>
          <a:ln>
            <a:noFill/>
          </a:ln>
        </p:spPr>
        <p:txBody>
          <a:bodyPr spcFirstLastPara="1" wrap="square" lIns="0" tIns="0" rIns="0" bIns="0" anchor="t" anchorCtr="0">
            <a:spAutoFit/>
          </a:bodyPr>
          <a:lstStyle/>
          <a:p>
            <a:pPr marL="0" marR="0" lvl="0" indent="0" algn="l" rtl="0">
              <a:lnSpc>
                <a:spcPct val="153349"/>
              </a:lnSpc>
              <a:spcBef>
                <a:spcPts val="0"/>
              </a:spcBef>
              <a:spcAft>
                <a:spcPts val="0"/>
              </a:spcAft>
              <a:buClr>
                <a:srgbClr val="000000"/>
              </a:buClr>
              <a:buSzPts val="2000"/>
              <a:buFont typeface="Arial"/>
              <a:buNone/>
            </a:pPr>
            <a:r>
              <a:rPr lang="en-US" sz="2000" b="1" i="0" u="none" strike="noStrike" cap="none">
                <a:solidFill>
                  <a:srgbClr val="2B2C30"/>
                </a:solidFill>
                <a:latin typeface="Lexend"/>
                <a:ea typeface="Lexend"/>
                <a:cs typeface="Lexend"/>
                <a:sym typeface="Lexend"/>
              </a:rPr>
              <a:t>Josh </a:t>
            </a:r>
            <a:r>
              <a:rPr lang="en-US" sz="2000" b="1">
                <a:solidFill>
                  <a:srgbClr val="2B2C30"/>
                </a:solidFill>
                <a:latin typeface="Lexend"/>
                <a:ea typeface="Lexend"/>
                <a:cs typeface="Lexend"/>
                <a:sym typeface="Lexend"/>
              </a:rPr>
              <a:t>Kellendonk</a:t>
            </a:r>
            <a:endParaRPr sz="2000" b="0" i="0" u="none" strike="noStrike" cap="none">
              <a:solidFill>
                <a:srgbClr val="000000"/>
              </a:solidFill>
              <a:latin typeface="Arial"/>
              <a:ea typeface="Arial"/>
              <a:cs typeface="Arial"/>
              <a:sym typeface="Arial"/>
            </a:endParaRPr>
          </a:p>
        </p:txBody>
      </p:sp>
      <p:sp>
        <p:nvSpPr>
          <p:cNvPr id="184" name="Google Shape;184;p20"/>
          <p:cNvSpPr txBox="1"/>
          <p:nvPr/>
        </p:nvSpPr>
        <p:spPr>
          <a:xfrm>
            <a:off x="8563451" y="2081803"/>
            <a:ext cx="8677800" cy="3189600"/>
          </a:xfrm>
          <a:prstGeom prst="rect">
            <a:avLst/>
          </a:prstGeom>
          <a:noFill/>
          <a:ln>
            <a:noFill/>
          </a:ln>
        </p:spPr>
        <p:txBody>
          <a:bodyPr spcFirstLastPara="1" wrap="square" lIns="0" tIns="0" rIns="0" bIns="0" anchor="t" anchorCtr="0">
            <a:spAutoFit/>
          </a:bodyPr>
          <a:lstStyle/>
          <a:p>
            <a:pPr marL="0" marR="0" lvl="0" indent="0" algn="l" rtl="0">
              <a:lnSpc>
                <a:spcPct val="153349"/>
              </a:lnSpc>
              <a:spcBef>
                <a:spcPts val="0"/>
              </a:spcBef>
              <a:spcAft>
                <a:spcPts val="0"/>
              </a:spcAft>
              <a:buClr>
                <a:srgbClr val="000000"/>
              </a:buClr>
              <a:buSzPts val="1400"/>
              <a:buFont typeface="Arial"/>
              <a:buNone/>
            </a:pPr>
            <a:r>
              <a:rPr lang="en-US">
                <a:solidFill>
                  <a:srgbClr val="2B2C30"/>
                </a:solidFill>
                <a:latin typeface="Lexend"/>
                <a:ea typeface="Lexend"/>
                <a:cs typeface="Lexend"/>
                <a:sym typeface="Lexend"/>
              </a:rPr>
              <a:t>Cloud Solutions Architect with 15 years of experience across multiple industries, Joshua Kellendonk stands at the forefront of the cloud computing space, championing the adoption and optimization of cloud-native solutions. Adept in AWS and Azure ecosystems, Joshua's mastery in creating robust, scalable cloud infrastructures and CI/CD pipelines has powered numerous businesses into the cloud era. His proficiency in Kubernetes, containerization, and serverless architectures has not only revolutionized customer applications but also enhanced team agility and product resilience. With a recent pivot towards leveraging AI to build advanced, intelligent solutions, Joshua's innovative approach is steering cloud technologies towards a future of augmented capabilities and unprecedented efficiency. His passion for technology, coupled with a relentless commitment to customer value, makes him an invaluable asset to any forward-thinking enterprise.</a:t>
            </a:r>
            <a:endParaRPr sz="1400" b="0" i="0" u="none" strike="noStrike" cap="none">
              <a:solidFill>
                <a:srgbClr val="000000"/>
              </a:solidFill>
              <a:latin typeface="Arial"/>
              <a:ea typeface="Arial"/>
              <a:cs typeface="Arial"/>
              <a:sym typeface="Arial"/>
            </a:endParaRPr>
          </a:p>
        </p:txBody>
      </p:sp>
      <p:cxnSp>
        <p:nvCxnSpPr>
          <p:cNvPr id="185" name="Google Shape;185;p20"/>
          <p:cNvCxnSpPr/>
          <p:nvPr/>
        </p:nvCxnSpPr>
        <p:spPr>
          <a:xfrm>
            <a:off x="5658733" y="1850558"/>
            <a:ext cx="11582400" cy="0"/>
          </a:xfrm>
          <a:prstGeom prst="straightConnector1">
            <a:avLst/>
          </a:prstGeom>
          <a:noFill/>
          <a:ln w="38100" cap="flat" cmpd="sng">
            <a:solidFill>
              <a:schemeClr val="dk1"/>
            </a:solidFill>
            <a:prstDash val="solid"/>
            <a:round/>
            <a:headEnd type="none" w="sm" len="sm"/>
            <a:tailEnd type="none" w="sm" len="sm"/>
          </a:ln>
        </p:spPr>
      </p:cxnSp>
      <p:sp>
        <p:nvSpPr>
          <p:cNvPr id="186" name="Google Shape;186;p20"/>
          <p:cNvSpPr txBox="1"/>
          <p:nvPr/>
        </p:nvSpPr>
        <p:spPr>
          <a:xfrm>
            <a:off x="8563387" y="5789382"/>
            <a:ext cx="8677800" cy="1867800"/>
          </a:xfrm>
          <a:prstGeom prst="rect">
            <a:avLst/>
          </a:prstGeom>
          <a:noFill/>
          <a:ln>
            <a:noFill/>
          </a:ln>
        </p:spPr>
        <p:txBody>
          <a:bodyPr spcFirstLastPara="1" wrap="square" lIns="0" tIns="0" rIns="0" bIns="0" anchor="t" anchorCtr="0">
            <a:spAutoFit/>
          </a:bodyPr>
          <a:lstStyle/>
          <a:p>
            <a:pPr marL="0" marR="0" lvl="0" indent="0" algn="l" rtl="0">
              <a:lnSpc>
                <a:spcPct val="153349"/>
              </a:lnSpc>
              <a:spcBef>
                <a:spcPts val="0"/>
              </a:spcBef>
              <a:spcAft>
                <a:spcPts val="0"/>
              </a:spcAft>
              <a:buClr>
                <a:srgbClr val="000000"/>
              </a:buClr>
              <a:buSzPts val="1400"/>
              <a:buFont typeface="Arial"/>
              <a:buNone/>
            </a:pPr>
            <a:r>
              <a:rPr lang="en-US">
                <a:solidFill>
                  <a:srgbClr val="2B2C30"/>
                </a:solidFill>
                <a:latin typeface="Lexend"/>
                <a:ea typeface="Lexend"/>
                <a:cs typeface="Lexend"/>
                <a:sym typeface="Lexend"/>
              </a:rPr>
              <a:t>Eli is the Lead Software Developer at Wizara with a decade of experience in full-stack development, specializing in technologies like TypeScript, JavaScript, PHP, Java, React, and Next.js. Skilled in Agile project management and software architecture, he efficiently translates complex requirements into clean, maintainable code. Eli excels in database management and cloud computing, utilizing platforms such as AWS, Azure, and Google Cloud to deliver scalable and resilient software solutions that power Wizara’s innovation.</a:t>
            </a:r>
            <a:endParaRPr sz="1400" b="0" i="0" u="none" strike="noStrike" cap="none">
              <a:solidFill>
                <a:srgbClr val="000000"/>
              </a:solidFill>
              <a:latin typeface="Arial"/>
              <a:ea typeface="Arial"/>
              <a:cs typeface="Arial"/>
              <a:sym typeface="Arial"/>
            </a:endParaRPr>
          </a:p>
        </p:txBody>
      </p:sp>
      <p:sp>
        <p:nvSpPr>
          <p:cNvPr id="187" name="Google Shape;187;p20"/>
          <p:cNvSpPr txBox="1"/>
          <p:nvPr/>
        </p:nvSpPr>
        <p:spPr>
          <a:xfrm>
            <a:off x="5658671" y="5789382"/>
            <a:ext cx="2387700" cy="307800"/>
          </a:xfrm>
          <a:prstGeom prst="rect">
            <a:avLst/>
          </a:prstGeom>
          <a:noFill/>
          <a:ln>
            <a:noFill/>
          </a:ln>
        </p:spPr>
        <p:txBody>
          <a:bodyPr spcFirstLastPara="1" wrap="square" lIns="0" tIns="0" rIns="0" bIns="0" anchor="t" anchorCtr="0">
            <a:spAutoFit/>
          </a:bodyPr>
          <a:lstStyle/>
          <a:p>
            <a:pPr marL="0" marR="0" lvl="0" indent="0" algn="l" rtl="0">
              <a:lnSpc>
                <a:spcPct val="153349"/>
              </a:lnSpc>
              <a:spcBef>
                <a:spcPts val="0"/>
              </a:spcBef>
              <a:spcAft>
                <a:spcPts val="0"/>
              </a:spcAft>
              <a:buClr>
                <a:srgbClr val="000000"/>
              </a:buClr>
              <a:buSzPts val="2000"/>
              <a:buFont typeface="Arial"/>
              <a:buNone/>
            </a:pPr>
            <a:r>
              <a:rPr lang="en-US" sz="2000" b="1" i="0" u="none" strike="noStrike" cap="none">
                <a:solidFill>
                  <a:srgbClr val="2B2C30"/>
                </a:solidFill>
                <a:latin typeface="Lexend"/>
                <a:ea typeface="Lexend"/>
                <a:cs typeface="Lexend"/>
                <a:sym typeface="Lexend"/>
              </a:rPr>
              <a:t>Eli </a:t>
            </a:r>
            <a:r>
              <a:rPr lang="en-US" sz="2000" b="1">
                <a:solidFill>
                  <a:srgbClr val="2B2C30"/>
                </a:solidFill>
                <a:latin typeface="Lexend"/>
                <a:ea typeface="Lexend"/>
                <a:cs typeface="Lexend"/>
                <a:sym typeface="Lexend"/>
              </a:rPr>
              <a:t>Kellendonk</a:t>
            </a:r>
            <a:endParaRPr sz="1400" b="0" i="0" u="none" strike="noStrike" cap="none">
              <a:solidFill>
                <a:srgbClr val="000000"/>
              </a:solidFill>
              <a:latin typeface="Arial"/>
              <a:ea typeface="Arial"/>
              <a:cs typeface="Arial"/>
              <a:sym typeface="Arial"/>
            </a:endParaRPr>
          </a:p>
        </p:txBody>
      </p:sp>
      <p:sp>
        <p:nvSpPr>
          <p:cNvPr id="188" name="Google Shape;188;p20"/>
          <p:cNvSpPr txBox="1"/>
          <p:nvPr/>
        </p:nvSpPr>
        <p:spPr>
          <a:xfrm>
            <a:off x="5658669" y="8151662"/>
            <a:ext cx="2387700" cy="307800"/>
          </a:xfrm>
          <a:prstGeom prst="rect">
            <a:avLst/>
          </a:prstGeom>
          <a:noFill/>
          <a:ln>
            <a:noFill/>
          </a:ln>
        </p:spPr>
        <p:txBody>
          <a:bodyPr spcFirstLastPara="1" wrap="square" lIns="0" tIns="0" rIns="0" bIns="0" anchor="t" anchorCtr="0">
            <a:spAutoFit/>
          </a:bodyPr>
          <a:lstStyle/>
          <a:p>
            <a:pPr marL="0" marR="0" lvl="0" indent="0" algn="l" rtl="0">
              <a:lnSpc>
                <a:spcPct val="153349"/>
              </a:lnSpc>
              <a:spcBef>
                <a:spcPts val="0"/>
              </a:spcBef>
              <a:spcAft>
                <a:spcPts val="0"/>
              </a:spcAft>
              <a:buClr>
                <a:srgbClr val="000000"/>
              </a:buClr>
              <a:buSzPts val="2000"/>
              <a:buFont typeface="Arial"/>
              <a:buNone/>
            </a:pPr>
            <a:r>
              <a:rPr lang="en-US" sz="2000" b="1" i="0" u="none" strike="noStrike" cap="none">
                <a:solidFill>
                  <a:srgbClr val="2B2C30"/>
                </a:solidFill>
                <a:latin typeface="Lexend"/>
                <a:ea typeface="Lexend"/>
                <a:cs typeface="Lexend"/>
                <a:sym typeface="Lexend"/>
              </a:rPr>
              <a:t>Scott McIndless</a:t>
            </a:r>
            <a:endParaRPr sz="1400" b="0" i="0" u="none" strike="noStrike" cap="none">
              <a:solidFill>
                <a:srgbClr val="000000"/>
              </a:solidFill>
              <a:latin typeface="Arial"/>
              <a:ea typeface="Arial"/>
              <a:cs typeface="Arial"/>
              <a:sym typeface="Arial"/>
            </a:endParaRPr>
          </a:p>
        </p:txBody>
      </p:sp>
      <p:cxnSp>
        <p:nvCxnSpPr>
          <p:cNvPr id="189" name="Google Shape;189;p20"/>
          <p:cNvCxnSpPr/>
          <p:nvPr/>
        </p:nvCxnSpPr>
        <p:spPr>
          <a:xfrm>
            <a:off x="5658670" y="7918199"/>
            <a:ext cx="11582400" cy="0"/>
          </a:xfrm>
          <a:prstGeom prst="straightConnector1">
            <a:avLst/>
          </a:prstGeom>
          <a:noFill/>
          <a:ln w="38100" cap="flat" cmpd="sng">
            <a:solidFill>
              <a:schemeClr val="dk1"/>
            </a:solidFill>
            <a:prstDash val="solid"/>
            <a:round/>
            <a:headEnd type="none" w="sm" len="sm"/>
            <a:tailEnd type="none" w="sm" len="sm"/>
          </a:ln>
        </p:spPr>
      </p:cxnSp>
      <p:sp>
        <p:nvSpPr>
          <p:cNvPr id="190" name="Google Shape;190;p20"/>
          <p:cNvSpPr txBox="1"/>
          <p:nvPr/>
        </p:nvSpPr>
        <p:spPr>
          <a:xfrm>
            <a:off x="8563384" y="8151662"/>
            <a:ext cx="8677800" cy="1537200"/>
          </a:xfrm>
          <a:prstGeom prst="rect">
            <a:avLst/>
          </a:prstGeom>
          <a:noFill/>
          <a:ln>
            <a:noFill/>
          </a:ln>
        </p:spPr>
        <p:txBody>
          <a:bodyPr spcFirstLastPara="1" wrap="square" lIns="0" tIns="0" rIns="0" bIns="0" anchor="t" anchorCtr="0">
            <a:spAutoFit/>
          </a:bodyPr>
          <a:lstStyle/>
          <a:p>
            <a:pPr marL="0" marR="0" lvl="0" indent="0" algn="l" rtl="0">
              <a:lnSpc>
                <a:spcPct val="153349"/>
              </a:lnSpc>
              <a:spcBef>
                <a:spcPts val="0"/>
              </a:spcBef>
              <a:spcAft>
                <a:spcPts val="0"/>
              </a:spcAft>
              <a:buClr>
                <a:srgbClr val="000000"/>
              </a:buClr>
              <a:buSzPts val="1400"/>
              <a:buFont typeface="Arial"/>
              <a:buNone/>
            </a:pPr>
            <a:r>
              <a:rPr lang="en-US" sz="1400" b="0" i="0" u="none" strike="noStrike" cap="none">
                <a:solidFill>
                  <a:srgbClr val="2B2C30"/>
                </a:solidFill>
                <a:latin typeface="Lexend"/>
                <a:ea typeface="Lexend"/>
                <a:cs typeface="Lexend"/>
                <a:sym typeface="Lexend"/>
              </a:rPr>
              <a:t>Scott has played an integral role with some of Canada’s largest financial services companies, including Canada Life, The Co-Operators Group and Heritage Funds, where he rose to Chairman, overseeing over $2.7 billion in assets. With over 35 years of expertise in entrepreneurship, strategic business development, marketing and business planning, he uses his unique business acumen to facilitate Wizara’s full potential. </a:t>
            </a:r>
            <a:endParaRPr/>
          </a:p>
        </p:txBody>
      </p:sp>
      <p:cxnSp>
        <p:nvCxnSpPr>
          <p:cNvPr id="191" name="Google Shape;191;p20"/>
          <p:cNvCxnSpPr/>
          <p:nvPr/>
        </p:nvCxnSpPr>
        <p:spPr>
          <a:xfrm>
            <a:off x="5658733" y="5507736"/>
            <a:ext cx="11582400" cy="0"/>
          </a:xfrm>
          <a:prstGeom prst="straightConnector1">
            <a:avLst/>
          </a:prstGeom>
          <a:noFill/>
          <a:ln w="38100" cap="flat" cmpd="sng">
            <a:solidFill>
              <a:schemeClr val="dk1"/>
            </a:solidFill>
            <a:prstDash val="solid"/>
            <a:round/>
            <a:headEnd type="none" w="sm" len="sm"/>
            <a:tailEnd type="none" w="sm" len="sm"/>
          </a:ln>
        </p:spPr>
      </p:cxnSp>
      <p:cxnSp>
        <p:nvCxnSpPr>
          <p:cNvPr id="192" name="Google Shape;192;p20"/>
          <p:cNvCxnSpPr/>
          <p:nvPr/>
        </p:nvCxnSpPr>
        <p:spPr>
          <a:xfrm>
            <a:off x="5065425" y="10"/>
            <a:ext cx="38100" cy="10287000"/>
          </a:xfrm>
          <a:prstGeom prst="straightConnector1">
            <a:avLst/>
          </a:prstGeom>
          <a:noFill/>
          <a:ln w="38100" cap="flat" cmpd="sng">
            <a:solidFill>
              <a:srgbClr val="000000"/>
            </a:solidFill>
            <a:prstDash val="solid"/>
            <a:round/>
            <a:headEnd type="none" w="sm" len="sm"/>
            <a:tailEnd type="none" w="sm" len="sm"/>
          </a:ln>
        </p:spPr>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FEEE7"/>
        </a:solidFill>
        <a:effectLst/>
      </p:bgPr>
    </p:bg>
    <p:spTree>
      <p:nvGrpSpPr>
        <p:cNvPr id="1" name="Shape 196"/>
        <p:cNvGrpSpPr/>
        <p:nvPr/>
      </p:nvGrpSpPr>
      <p:grpSpPr>
        <a:xfrm>
          <a:off x="0" y="0"/>
          <a:ext cx="0" cy="0"/>
          <a:chOff x="0" y="0"/>
          <a:chExt cx="0" cy="0"/>
        </a:xfrm>
      </p:grpSpPr>
      <p:sp>
        <p:nvSpPr>
          <p:cNvPr id="197" name="Google Shape;197;p21"/>
          <p:cNvSpPr txBox="1"/>
          <p:nvPr/>
        </p:nvSpPr>
        <p:spPr>
          <a:xfrm>
            <a:off x="1113007" y="2569836"/>
            <a:ext cx="6735593" cy="5691686"/>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000000"/>
              </a:buClr>
              <a:buSzPts val="2799"/>
              <a:buFont typeface="Arial"/>
              <a:buNone/>
            </a:pPr>
            <a:r>
              <a:rPr lang="en-US" sz="2799" b="0" i="0" u="none" strike="noStrike" cap="none">
                <a:solidFill>
                  <a:srgbClr val="2B2C30"/>
                </a:solidFill>
                <a:latin typeface="Lexend"/>
                <a:ea typeface="Lexend"/>
                <a:cs typeface="Lexend"/>
                <a:sym typeface="Lexend"/>
              </a:rPr>
              <a:t>Wizara AI Inc. is a purpose-based software development entity created to develop, market and expand the Wizara automation software tool.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799"/>
              <a:buFont typeface="Arial"/>
              <a:buNone/>
            </a:pPr>
            <a:endParaRPr sz="2799" b="0" i="0" u="none" strike="noStrike" cap="none">
              <a:solidFill>
                <a:srgbClr val="2B2C30"/>
              </a:solidFill>
              <a:latin typeface="Lexend"/>
              <a:ea typeface="Lexend"/>
              <a:cs typeface="Lexend"/>
              <a:sym typeface="Lexend"/>
            </a:endParaRPr>
          </a:p>
          <a:p>
            <a:pPr marL="0" marR="0" lvl="0" indent="0" algn="l" rtl="0">
              <a:lnSpc>
                <a:spcPct val="120000"/>
              </a:lnSpc>
              <a:spcBef>
                <a:spcPts val="0"/>
              </a:spcBef>
              <a:spcAft>
                <a:spcPts val="0"/>
              </a:spcAft>
              <a:buClr>
                <a:srgbClr val="000000"/>
              </a:buClr>
              <a:buSzPts val="2500"/>
              <a:buFont typeface="Arial"/>
              <a:buNone/>
            </a:pPr>
            <a:r>
              <a:rPr lang="en-US" sz="2500" b="0" i="0" u="none" strike="noStrike" cap="none">
                <a:solidFill>
                  <a:srgbClr val="2B2C30"/>
                </a:solidFill>
                <a:latin typeface="Lexend"/>
                <a:ea typeface="Lexend"/>
                <a:cs typeface="Lexend"/>
                <a:sym typeface="Lexend"/>
              </a:rPr>
              <a:t>Wizara isn’t a start-up. It’s market-ready and already setting the pace for digital transformation. At the forefront of the growing mobile, web and cloud automation market, Wizara harnesses the power of AI for businesses to optimize efficiency, customer interaction and profitability.</a:t>
            </a:r>
            <a:endParaRPr sz="1400" b="0" i="0" u="none" strike="noStrike" cap="none">
              <a:solidFill>
                <a:srgbClr val="000000"/>
              </a:solidFill>
              <a:latin typeface="Arial"/>
              <a:ea typeface="Arial"/>
              <a:cs typeface="Arial"/>
              <a:sym typeface="Arial"/>
            </a:endParaRPr>
          </a:p>
        </p:txBody>
      </p:sp>
      <p:cxnSp>
        <p:nvCxnSpPr>
          <p:cNvPr id="198" name="Google Shape;198;p21"/>
          <p:cNvCxnSpPr/>
          <p:nvPr/>
        </p:nvCxnSpPr>
        <p:spPr>
          <a:xfrm rot="10800000">
            <a:off x="8645153" y="7674165"/>
            <a:ext cx="8450155" cy="0"/>
          </a:xfrm>
          <a:prstGeom prst="straightConnector1">
            <a:avLst/>
          </a:prstGeom>
          <a:noFill/>
          <a:ln w="38100" cap="flat" cmpd="sng">
            <a:solidFill>
              <a:srgbClr val="000000"/>
            </a:solidFill>
            <a:prstDash val="solid"/>
            <a:round/>
            <a:headEnd type="none" w="sm" len="sm"/>
            <a:tailEnd type="none" w="sm" len="sm"/>
          </a:ln>
        </p:spPr>
      </p:cxnSp>
      <p:sp>
        <p:nvSpPr>
          <p:cNvPr id="199" name="Google Shape;199;p21"/>
          <p:cNvSpPr txBox="1"/>
          <p:nvPr/>
        </p:nvSpPr>
        <p:spPr>
          <a:xfrm>
            <a:off x="13032657" y="5455555"/>
            <a:ext cx="3086100" cy="3303095"/>
          </a:xfrm>
          <a:prstGeom prst="rect">
            <a:avLst/>
          </a:prstGeom>
          <a:noFill/>
          <a:ln>
            <a:noFill/>
          </a:ln>
        </p:spPr>
        <p:txBody>
          <a:bodyPr spcFirstLastPara="1" wrap="square" lIns="50800" tIns="50800" rIns="50800" bIns="50800" anchor="ctr" anchorCtr="0">
            <a:noAutofit/>
          </a:bodyPr>
          <a:lstStyle/>
          <a:p>
            <a:pPr marL="0" marR="0" lvl="0" indent="0" algn="ctr" rtl="0">
              <a:lnSpc>
                <a:spcPct val="187500"/>
              </a:lnSpc>
              <a:spcBef>
                <a:spcPts val="0"/>
              </a:spcBef>
              <a:spcAft>
                <a:spcPts val="0"/>
              </a:spcAft>
              <a:buClr>
                <a:srgbClr val="000000"/>
              </a:buClr>
              <a:buSzPts val="1800"/>
              <a:buFont typeface="Arial"/>
              <a:buNone/>
            </a:pPr>
            <a:endParaRPr sz="1800" b="0" i="0" u="none" strike="noStrike" cap="none">
              <a:solidFill>
                <a:schemeClr val="dk1"/>
              </a:solidFill>
              <a:latin typeface="Lexend Light"/>
              <a:ea typeface="Lexend Light"/>
              <a:cs typeface="Lexend Light"/>
              <a:sym typeface="Lexend Light"/>
            </a:endParaRPr>
          </a:p>
        </p:txBody>
      </p:sp>
      <p:sp>
        <p:nvSpPr>
          <p:cNvPr id="200" name="Google Shape;200;p21"/>
          <p:cNvSpPr txBox="1"/>
          <p:nvPr/>
        </p:nvSpPr>
        <p:spPr>
          <a:xfrm>
            <a:off x="8645654" y="1902987"/>
            <a:ext cx="8370497" cy="666849"/>
          </a:xfrm>
          <a:prstGeom prst="rect">
            <a:avLst/>
          </a:prstGeom>
          <a:noFill/>
          <a:ln>
            <a:noFill/>
          </a:ln>
        </p:spPr>
        <p:txBody>
          <a:bodyPr spcFirstLastPara="1" wrap="square" lIns="0" tIns="0" rIns="0" bIns="0" anchor="t" anchorCtr="0">
            <a:spAutoFit/>
          </a:bodyPr>
          <a:lstStyle/>
          <a:p>
            <a:pPr marL="0" marR="0" lvl="0" indent="0" algn="ctr" rtl="0">
              <a:lnSpc>
                <a:spcPct val="118181"/>
              </a:lnSpc>
              <a:spcBef>
                <a:spcPts val="0"/>
              </a:spcBef>
              <a:spcAft>
                <a:spcPts val="0"/>
              </a:spcAft>
              <a:buClr>
                <a:srgbClr val="000000"/>
              </a:buClr>
              <a:buSzPts val="4400"/>
              <a:buFont typeface="Arial"/>
              <a:buNone/>
            </a:pPr>
            <a:r>
              <a:rPr lang="en-US" sz="4400" b="1" i="0" u="none" strike="noStrike" cap="none">
                <a:solidFill>
                  <a:srgbClr val="2B2C30"/>
                </a:solidFill>
                <a:latin typeface="Lexend"/>
                <a:ea typeface="Lexend"/>
                <a:cs typeface="Lexend"/>
                <a:sym typeface="Lexend"/>
              </a:rPr>
              <a:t>Use of Funds</a:t>
            </a:r>
            <a:endParaRPr sz="1400" b="0" i="0" u="none" strike="noStrike" cap="none">
              <a:solidFill>
                <a:srgbClr val="000000"/>
              </a:solidFill>
              <a:latin typeface="Arial"/>
              <a:ea typeface="Arial"/>
              <a:cs typeface="Arial"/>
              <a:sym typeface="Arial"/>
            </a:endParaRPr>
          </a:p>
        </p:txBody>
      </p:sp>
      <p:sp>
        <p:nvSpPr>
          <p:cNvPr id="201" name="Google Shape;201;p21"/>
          <p:cNvSpPr txBox="1"/>
          <p:nvPr/>
        </p:nvSpPr>
        <p:spPr>
          <a:xfrm>
            <a:off x="1113007" y="1593664"/>
            <a:ext cx="7458673" cy="666849"/>
          </a:xfrm>
          <a:prstGeom prst="rect">
            <a:avLst/>
          </a:prstGeom>
          <a:noFill/>
          <a:ln>
            <a:noFill/>
          </a:ln>
        </p:spPr>
        <p:txBody>
          <a:bodyPr spcFirstLastPara="1" wrap="square" lIns="0" tIns="0" rIns="0" bIns="0" anchor="t" anchorCtr="0">
            <a:spAutoFit/>
          </a:bodyPr>
          <a:lstStyle/>
          <a:p>
            <a:pPr marL="0" marR="0" lvl="0" indent="0" algn="l" rtl="0">
              <a:lnSpc>
                <a:spcPct val="108333"/>
              </a:lnSpc>
              <a:spcBef>
                <a:spcPts val="0"/>
              </a:spcBef>
              <a:spcAft>
                <a:spcPts val="0"/>
              </a:spcAft>
              <a:buClr>
                <a:srgbClr val="000000"/>
              </a:buClr>
              <a:buSzPts val="4800"/>
              <a:buFont typeface="Arial"/>
              <a:buNone/>
            </a:pPr>
            <a:r>
              <a:rPr lang="en-US" sz="4800" b="1" i="0" u="none" strike="noStrike" cap="none">
                <a:solidFill>
                  <a:srgbClr val="2B2C30"/>
                </a:solidFill>
                <a:latin typeface="Lexend"/>
                <a:ea typeface="Lexend"/>
                <a:cs typeface="Lexend"/>
                <a:sym typeface="Lexend"/>
              </a:rPr>
              <a:t>The Opportunity.</a:t>
            </a:r>
            <a:endParaRPr sz="1400" b="0" i="0" u="none" strike="noStrike" cap="none">
              <a:solidFill>
                <a:srgbClr val="000000"/>
              </a:solidFill>
              <a:latin typeface="Arial"/>
              <a:ea typeface="Arial"/>
              <a:cs typeface="Arial"/>
              <a:sym typeface="Arial"/>
            </a:endParaRPr>
          </a:p>
        </p:txBody>
      </p:sp>
      <p:pic>
        <p:nvPicPr>
          <p:cNvPr id="202" name="Google Shape;202;p21"/>
          <p:cNvPicPr preferRelativeResize="0"/>
          <p:nvPr/>
        </p:nvPicPr>
        <p:blipFill rotWithShape="1">
          <a:blip r:embed="rId3">
            <a:alphaModFix/>
          </a:blip>
          <a:srcRect/>
          <a:stretch/>
        </p:blipFill>
        <p:spPr>
          <a:xfrm>
            <a:off x="0" y="9328208"/>
            <a:ext cx="18288000" cy="958792"/>
          </a:xfrm>
          <a:prstGeom prst="rect">
            <a:avLst/>
          </a:prstGeom>
          <a:noFill/>
          <a:ln>
            <a:noFill/>
          </a:ln>
        </p:spPr>
      </p:pic>
      <p:sp>
        <p:nvSpPr>
          <p:cNvPr id="203" name="Google Shape;203;p21"/>
          <p:cNvSpPr txBox="1"/>
          <p:nvPr/>
        </p:nvSpPr>
        <p:spPr>
          <a:xfrm>
            <a:off x="1905000" y="9589413"/>
            <a:ext cx="4267201" cy="43088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2"/>
                </a:solidFill>
                <a:latin typeface="Lexend Light"/>
                <a:ea typeface="Lexend Light"/>
                <a:cs typeface="Lexend Light"/>
                <a:sym typeface="Lexend Light"/>
              </a:rPr>
              <a:t>www.</a:t>
            </a:r>
            <a:r>
              <a:rPr lang="en-US" sz="2800" b="1" i="0" u="none" strike="noStrike" cap="none">
                <a:solidFill>
                  <a:schemeClr val="lt2"/>
                </a:solidFill>
                <a:latin typeface="Lexend"/>
                <a:ea typeface="Lexend"/>
                <a:cs typeface="Lexend"/>
                <a:sym typeface="Lexend"/>
              </a:rPr>
              <a:t>wizara</a:t>
            </a:r>
            <a:r>
              <a:rPr lang="en-US" sz="2800" b="0" i="0" u="none" strike="noStrike" cap="none">
                <a:solidFill>
                  <a:schemeClr val="lt2"/>
                </a:solidFill>
                <a:latin typeface="Lexend Light"/>
                <a:ea typeface="Lexend Light"/>
                <a:cs typeface="Lexend Light"/>
                <a:sym typeface="Lexend Light"/>
              </a:rPr>
              <a:t>.com</a:t>
            </a:r>
            <a:endParaRPr sz="1400" b="0" i="0" u="none" strike="noStrike" cap="none">
              <a:solidFill>
                <a:srgbClr val="000000"/>
              </a:solidFill>
              <a:latin typeface="Arial"/>
              <a:ea typeface="Arial"/>
              <a:cs typeface="Arial"/>
              <a:sym typeface="Arial"/>
            </a:endParaRPr>
          </a:p>
        </p:txBody>
      </p:sp>
      <p:grpSp>
        <p:nvGrpSpPr>
          <p:cNvPr id="204" name="Google Shape;204;p21"/>
          <p:cNvGrpSpPr/>
          <p:nvPr/>
        </p:nvGrpSpPr>
        <p:grpSpPr>
          <a:xfrm>
            <a:off x="8645153" y="2804693"/>
            <a:ext cx="8371499" cy="4584694"/>
            <a:chOff x="8657945" y="3302006"/>
            <a:chExt cx="8371499" cy="4584694"/>
          </a:xfrm>
        </p:grpSpPr>
        <p:sp>
          <p:nvSpPr>
            <p:cNvPr id="205" name="Google Shape;205;p21"/>
            <p:cNvSpPr/>
            <p:nvPr/>
          </p:nvSpPr>
          <p:spPr>
            <a:xfrm>
              <a:off x="8657945" y="3302006"/>
              <a:ext cx="4063153" cy="2157413"/>
            </a:xfrm>
            <a:custGeom>
              <a:avLst/>
              <a:gdLst/>
              <a:ahLst/>
              <a:cxnLst/>
              <a:rect l="l" t="t" r="r" b="b"/>
              <a:pathLst>
                <a:path w="1070131" h="568207" extrusionOk="0">
                  <a:moveTo>
                    <a:pt x="0" y="0"/>
                  </a:moveTo>
                  <a:lnTo>
                    <a:pt x="1070131" y="0"/>
                  </a:lnTo>
                  <a:lnTo>
                    <a:pt x="1070131" y="568207"/>
                  </a:lnTo>
                  <a:lnTo>
                    <a:pt x="0" y="568207"/>
                  </a:lnTo>
                  <a:close/>
                </a:path>
              </a:pathLst>
            </a:custGeom>
            <a:solidFill>
              <a:srgbClr val="231F20"/>
            </a:solidFill>
            <a:ln>
              <a:noFill/>
            </a:ln>
          </p:spPr>
          <p:txBody>
            <a:bodyPr spcFirstLastPara="1" wrap="square" lIns="457200" tIns="45700" rIns="457200"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US" sz="3200" b="0" i="0" u="none" strike="noStrike" cap="none">
                  <a:solidFill>
                    <a:schemeClr val="lt2"/>
                  </a:solidFill>
                  <a:latin typeface="Lexend"/>
                  <a:ea typeface="Lexend"/>
                  <a:cs typeface="Lexend"/>
                  <a:sym typeface="Lexend"/>
                </a:rPr>
                <a:t>Team Development</a:t>
              </a:r>
              <a:endParaRPr sz="1400" b="0" i="0" u="none" strike="noStrike" cap="none">
                <a:solidFill>
                  <a:srgbClr val="000000"/>
                </a:solidFill>
                <a:latin typeface="Arial"/>
                <a:ea typeface="Arial"/>
                <a:cs typeface="Arial"/>
                <a:sym typeface="Arial"/>
              </a:endParaRPr>
            </a:p>
          </p:txBody>
        </p:sp>
        <p:sp>
          <p:nvSpPr>
            <p:cNvPr id="206" name="Google Shape;206;p21"/>
            <p:cNvSpPr/>
            <p:nvPr/>
          </p:nvSpPr>
          <p:spPr>
            <a:xfrm>
              <a:off x="12966291" y="3302006"/>
              <a:ext cx="4063153" cy="2157413"/>
            </a:xfrm>
            <a:custGeom>
              <a:avLst/>
              <a:gdLst/>
              <a:ahLst/>
              <a:cxnLst/>
              <a:rect l="l" t="t" r="r" b="b"/>
              <a:pathLst>
                <a:path w="1070131" h="568207" extrusionOk="0">
                  <a:moveTo>
                    <a:pt x="0" y="0"/>
                  </a:moveTo>
                  <a:lnTo>
                    <a:pt x="1070131" y="0"/>
                  </a:lnTo>
                  <a:lnTo>
                    <a:pt x="1070131" y="568207"/>
                  </a:lnTo>
                  <a:lnTo>
                    <a:pt x="0" y="568207"/>
                  </a:lnTo>
                  <a:close/>
                </a:path>
              </a:pathLst>
            </a:custGeom>
            <a:solidFill>
              <a:srgbClr val="231F20"/>
            </a:solidFill>
            <a:ln>
              <a:noFill/>
            </a:ln>
          </p:spPr>
          <p:txBody>
            <a:bodyPr spcFirstLastPara="1" wrap="square" lIns="457200" tIns="45700" rIns="457200"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US" sz="3200" b="0" i="0" u="none" strike="noStrike" cap="none">
                  <a:solidFill>
                    <a:schemeClr val="lt2"/>
                  </a:solidFill>
                  <a:latin typeface="Lexend"/>
                  <a:ea typeface="Lexend"/>
                  <a:cs typeface="Lexend"/>
                  <a:sym typeface="Lexend"/>
                </a:rPr>
                <a:t>Product Technology Advancement</a:t>
              </a:r>
              <a:endParaRPr sz="1400" b="0" i="0" u="none" strike="noStrike" cap="none">
                <a:solidFill>
                  <a:srgbClr val="000000"/>
                </a:solidFill>
                <a:latin typeface="Arial"/>
                <a:ea typeface="Arial"/>
                <a:cs typeface="Arial"/>
                <a:sym typeface="Arial"/>
              </a:endParaRPr>
            </a:p>
          </p:txBody>
        </p:sp>
        <p:sp>
          <p:nvSpPr>
            <p:cNvPr id="207" name="Google Shape;207;p21"/>
            <p:cNvSpPr/>
            <p:nvPr/>
          </p:nvSpPr>
          <p:spPr>
            <a:xfrm>
              <a:off x="8657945" y="5729287"/>
              <a:ext cx="4063153" cy="2157413"/>
            </a:xfrm>
            <a:custGeom>
              <a:avLst/>
              <a:gdLst/>
              <a:ahLst/>
              <a:cxnLst/>
              <a:rect l="l" t="t" r="r" b="b"/>
              <a:pathLst>
                <a:path w="1070131" h="568207" extrusionOk="0">
                  <a:moveTo>
                    <a:pt x="0" y="0"/>
                  </a:moveTo>
                  <a:lnTo>
                    <a:pt x="1070131" y="0"/>
                  </a:lnTo>
                  <a:lnTo>
                    <a:pt x="1070131" y="568207"/>
                  </a:lnTo>
                  <a:lnTo>
                    <a:pt x="0" y="568207"/>
                  </a:lnTo>
                  <a:close/>
                </a:path>
              </a:pathLst>
            </a:custGeom>
            <a:solidFill>
              <a:srgbClr val="231F20"/>
            </a:solidFill>
            <a:ln>
              <a:noFill/>
            </a:ln>
          </p:spPr>
          <p:txBody>
            <a:bodyPr spcFirstLastPara="1" wrap="square" lIns="457200" tIns="45700" rIns="457200"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US" sz="3200" b="0" i="0" u="none" strike="noStrike" cap="none">
                  <a:solidFill>
                    <a:schemeClr val="lt2"/>
                  </a:solidFill>
                  <a:latin typeface="Lexend"/>
                  <a:ea typeface="Lexend"/>
                  <a:cs typeface="Lexend"/>
                  <a:sym typeface="Lexend"/>
                </a:rPr>
                <a:t>Accelerate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r>
                <a:rPr lang="en-US" sz="3200" b="0" i="0" u="none" strike="noStrike" cap="none">
                  <a:solidFill>
                    <a:schemeClr val="lt2"/>
                  </a:solidFill>
                  <a:latin typeface="Lexend"/>
                  <a:ea typeface="Lexend"/>
                  <a:cs typeface="Lexend"/>
                  <a:sym typeface="Lexend"/>
                </a:rPr>
                <a:t>Growth</a:t>
              </a:r>
              <a:endParaRPr sz="1400" b="0" i="0" u="none" strike="noStrike" cap="none">
                <a:solidFill>
                  <a:srgbClr val="000000"/>
                </a:solidFill>
                <a:latin typeface="Arial"/>
                <a:ea typeface="Arial"/>
                <a:cs typeface="Arial"/>
                <a:sym typeface="Arial"/>
              </a:endParaRPr>
            </a:p>
          </p:txBody>
        </p:sp>
        <p:sp>
          <p:nvSpPr>
            <p:cNvPr id="208" name="Google Shape;208;p21"/>
            <p:cNvSpPr/>
            <p:nvPr/>
          </p:nvSpPr>
          <p:spPr>
            <a:xfrm>
              <a:off x="12966291" y="5729287"/>
              <a:ext cx="4063153" cy="2157413"/>
            </a:xfrm>
            <a:custGeom>
              <a:avLst/>
              <a:gdLst/>
              <a:ahLst/>
              <a:cxnLst/>
              <a:rect l="l" t="t" r="r" b="b"/>
              <a:pathLst>
                <a:path w="1070131" h="568207" extrusionOk="0">
                  <a:moveTo>
                    <a:pt x="0" y="0"/>
                  </a:moveTo>
                  <a:lnTo>
                    <a:pt x="1070131" y="0"/>
                  </a:lnTo>
                  <a:lnTo>
                    <a:pt x="1070131" y="568207"/>
                  </a:lnTo>
                  <a:lnTo>
                    <a:pt x="0" y="568207"/>
                  </a:lnTo>
                  <a:close/>
                </a:path>
              </a:pathLst>
            </a:custGeom>
            <a:solidFill>
              <a:srgbClr val="231F20"/>
            </a:solidFill>
            <a:ln>
              <a:noFill/>
            </a:ln>
          </p:spPr>
          <p:txBody>
            <a:bodyPr spcFirstLastPara="1" wrap="square" lIns="457200" tIns="45700" rIns="457200"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US" sz="3200" b="0" i="0" u="none" strike="noStrike" cap="none">
                  <a:solidFill>
                    <a:schemeClr val="lt2"/>
                  </a:solidFill>
                  <a:latin typeface="Lexend"/>
                  <a:ea typeface="Lexend"/>
                  <a:cs typeface="Lexend"/>
                  <a:sym typeface="Lexend"/>
                </a:rPr>
                <a:t>Facilitate Marketing Launch</a:t>
              </a:r>
              <a:endParaRPr sz="1400" b="0" i="0" u="none" strike="noStrike" cap="none">
                <a:solidFill>
                  <a:srgbClr val="000000"/>
                </a:solidFill>
                <a:latin typeface="Arial"/>
                <a:ea typeface="Arial"/>
                <a:cs typeface="Arial"/>
                <a:sym typeface="Arial"/>
              </a:endParaRPr>
            </a:p>
          </p:txBody>
        </p:sp>
      </p:grpSp>
      <p:sp>
        <p:nvSpPr>
          <p:cNvPr id="209" name="Google Shape;209;p21"/>
          <p:cNvSpPr/>
          <p:nvPr/>
        </p:nvSpPr>
        <p:spPr>
          <a:xfrm>
            <a:off x="10125802" y="7966703"/>
            <a:ext cx="5410200" cy="865629"/>
          </a:xfrm>
          <a:prstGeom prst="rect">
            <a:avLst/>
          </a:prstGeom>
          <a:solidFill>
            <a:schemeClr val="dk1"/>
          </a:solidFill>
          <a:ln w="25400" cap="flat" cmpd="sng">
            <a:solidFill>
              <a:schemeClr val="dk1"/>
            </a:solidFill>
            <a:prstDash val="solid"/>
            <a:round/>
            <a:headEnd type="none" w="sm" len="sm"/>
            <a:tailEnd type="none" w="sm" len="sm"/>
          </a:ln>
        </p:spPr>
        <p:txBody>
          <a:bodyPr spcFirstLastPara="1" wrap="square" lIns="914400" tIns="45700" rIns="914400" bIns="45700" anchor="ctr" anchorCtr="0">
            <a:noAutofit/>
          </a:bodyPr>
          <a:lstStyle/>
          <a:p>
            <a:pPr marL="0" marR="0" lvl="0" indent="0" algn="ctr" rtl="0">
              <a:lnSpc>
                <a:spcPct val="120000"/>
              </a:lnSpc>
              <a:spcBef>
                <a:spcPts val="0"/>
              </a:spcBef>
              <a:spcAft>
                <a:spcPts val="0"/>
              </a:spcAft>
              <a:buClr>
                <a:srgbClr val="000000"/>
              </a:buClr>
              <a:buSzPts val="2400"/>
              <a:buFont typeface="Arial"/>
              <a:buNone/>
            </a:pPr>
            <a:r>
              <a:rPr lang="en-US" sz="2400" b="1" i="0" u="sng" strike="noStrike" cap="none">
                <a:solidFill>
                  <a:schemeClr val="lt1"/>
                </a:solidFill>
                <a:latin typeface="Lexend"/>
                <a:ea typeface="Lexend"/>
                <a:cs typeface="Lexend"/>
                <a:sym typeface="Lexend"/>
                <a:hlinkClick r:id="rId4">
                  <a:extLst>
                    <a:ext uri="{A12FA001-AC4F-418D-AE19-62706E023703}">
                      <ahyp:hlinkClr xmlns:ahyp="http://schemas.microsoft.com/office/drawing/2018/hyperlinkcolor" val="tx"/>
                    </a:ext>
                  </a:extLst>
                </a:hlinkClick>
              </a:rPr>
              <a:t>See Wizara in Action</a:t>
            </a:r>
            <a:endParaRPr sz="2400" b="1" i="0" u="none" strike="noStrike" cap="none">
              <a:solidFill>
                <a:schemeClr val="lt1"/>
              </a:solidFill>
              <a:latin typeface="Lexend"/>
              <a:ea typeface="Lexend"/>
              <a:cs typeface="Lexend"/>
              <a:sym typeface="Lexend"/>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1088</Words>
  <Application>Microsoft Office PowerPoint</Application>
  <PresentationFormat>Custom</PresentationFormat>
  <Paragraphs>87</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Lexend Light</vt:lpstr>
      <vt:lpstr>Arial</vt:lpstr>
      <vt:lpstr>Calibri</vt:lpstr>
      <vt:lpstr>Lexend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Daryl Maksymec</cp:lastModifiedBy>
  <cp:revision>1</cp:revision>
  <dcterms:modified xsi:type="dcterms:W3CDTF">2023-11-07T21:22:40Z</dcterms:modified>
</cp:coreProperties>
</file>